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93C_ECD596D3.xml" ContentType="application/vnd.ms-powerpoint.comments+xml"/>
  <Override PartName="/ppt/comments/modernComment_940_7E1B6617.xml" ContentType="application/vnd.ms-powerpoint.comments+xml"/>
  <Override PartName="/ppt/notesSlides/notesSlide4.xml" ContentType="application/vnd.openxmlformats-officedocument.presentationml.notesSlide+xml"/>
  <Override PartName="/ppt/comments/modernComment_941_671E7BFD.xml" ContentType="application/vnd.ms-powerpoint.comments+xml"/>
  <Override PartName="/ppt/comments/modernComment_943_DF874FA0.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948_1C8DA05.xml" ContentType="application/vnd.ms-powerpoint.comments+xml"/>
  <Override PartName="/ppt/comments/modernComment_951_FAC801C4.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sldIdLst>
    <p:sldId id="2357" r:id="rId2"/>
    <p:sldId id="2358" r:id="rId3"/>
    <p:sldId id="2359" r:id="rId4"/>
    <p:sldId id="2360" r:id="rId5"/>
    <p:sldId id="2361" r:id="rId6"/>
    <p:sldId id="2362" r:id="rId7"/>
    <p:sldId id="2363" r:id="rId8"/>
    <p:sldId id="2364" r:id="rId9"/>
    <p:sldId id="2365" r:id="rId10"/>
    <p:sldId id="2366" r:id="rId11"/>
    <p:sldId id="2367" r:id="rId12"/>
    <p:sldId id="2368" r:id="rId13"/>
    <p:sldId id="2369" r:id="rId14"/>
    <p:sldId id="2370" r:id="rId15"/>
    <p:sldId id="2371" r:id="rId16"/>
    <p:sldId id="2201" r:id="rId17"/>
    <p:sldId id="2372" r:id="rId18"/>
    <p:sldId id="2373" r:id="rId19"/>
    <p:sldId id="2374" r:id="rId20"/>
    <p:sldId id="2375" r:id="rId21"/>
    <p:sldId id="2376" r:id="rId22"/>
    <p:sldId id="2377" r:id="rId23"/>
    <p:sldId id="2378" r:id="rId24"/>
    <p:sldId id="2379" r:id="rId25"/>
    <p:sldId id="2380" r:id="rId26"/>
    <p:sldId id="2381" r:id="rId27"/>
    <p:sldId id="2382" r:id="rId28"/>
    <p:sldId id="2383" r:id="rId29"/>
    <p:sldId id="2384" r:id="rId30"/>
    <p:sldId id="2385" r:id="rId31"/>
    <p:sldId id="2386" r:id="rId32"/>
    <p:sldId id="2387" r:id="rId33"/>
    <p:sldId id="2388" r:id="rId34"/>
    <p:sldId id="2389"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E5DD906-AA12-ABD0-681C-63B2653B1E3C}" name="SUJAY YADALAM SUDARSHAN" initials="SS" userId="S::yadalamsudar@wisc.edu::efb51b5e-28cd-45a2-a220-d2394948b2b0" providerId="AD"/>
  <p188:author id="{B6755415-C731-7F79-B934-AA14838905C7}" name="Guest User" initials="GU" userId="S::urn:spo:tenantanon#04155394-0290-4208-87d0-713001145305::" providerId="AD"/>
  <p188:author id="{F527F85C-7B60-7571-982B-87C5711FE9AB}" name="Michael Swift" initials="MS" userId="S::mmswift@wisc.edu::81230126-173b-4da2-b34b-bd803e145952"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77408C-2754-7897-EDC1-78428F4D0065}" v="17" dt="2025-11-25T02:39:38.4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8/10/relationships/authors" Targe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jay Yadalam Sudarshan" userId="S::yadalamsudar@wisc.edu::efb51b5e-28cd-45a2-a220-d2394948b2b0" providerId="AD" clId="Web-{3877408C-2754-7897-EDC1-78428F4D0065}"/>
    <pc:docChg chg="modSld">
      <pc:chgData name="Sujay Yadalam Sudarshan" userId="S::yadalamsudar@wisc.edu::efb51b5e-28cd-45a2-a220-d2394948b2b0" providerId="AD" clId="Web-{3877408C-2754-7897-EDC1-78428F4D0065}" dt="2025-11-25T02:39:38.411" v="13"/>
      <pc:docMkLst>
        <pc:docMk/>
      </pc:docMkLst>
      <pc:sldChg chg="delSp modSp delAnim">
        <pc:chgData name="Sujay Yadalam Sudarshan" userId="S::yadalamsudar@wisc.edu::efb51b5e-28cd-45a2-a220-d2394948b2b0" providerId="AD" clId="Web-{3877408C-2754-7897-EDC1-78428F4D0065}" dt="2025-11-25T02:39:38.411" v="13"/>
        <pc:sldMkLst>
          <pc:docMk/>
          <pc:sldMk cId="3719110895" sldId="2372"/>
        </pc:sldMkLst>
        <pc:spChg chg="mod">
          <ac:chgData name="Sujay Yadalam Sudarshan" userId="S::yadalamsudar@wisc.edu::efb51b5e-28cd-45a2-a220-d2394948b2b0" providerId="AD" clId="Web-{3877408C-2754-7897-EDC1-78428F4D0065}" dt="2025-11-25T02:38:53.581" v="1" actId="14100"/>
          <ac:spMkLst>
            <pc:docMk/>
            <pc:sldMk cId="3719110895" sldId="2372"/>
            <ac:spMk id="5" creationId="{E00AA70E-6A3F-2701-ED9A-0DD2F68F1CCD}"/>
          </ac:spMkLst>
        </pc:spChg>
        <pc:spChg chg="mod">
          <ac:chgData name="Sujay Yadalam Sudarshan" userId="S::yadalamsudar@wisc.edu::efb51b5e-28cd-45a2-a220-d2394948b2b0" providerId="AD" clId="Web-{3877408C-2754-7897-EDC1-78428F4D0065}" dt="2025-11-25T02:39:09.097" v="6" actId="1076"/>
          <ac:spMkLst>
            <pc:docMk/>
            <pc:sldMk cId="3719110895" sldId="2372"/>
            <ac:spMk id="12" creationId="{6E048090-794D-2D7B-2406-381224A55690}"/>
          </ac:spMkLst>
        </pc:spChg>
        <pc:spChg chg="mod">
          <ac:chgData name="Sujay Yadalam Sudarshan" userId="S::yadalamsudar@wisc.edu::efb51b5e-28cd-45a2-a220-d2394948b2b0" providerId="AD" clId="Web-{3877408C-2754-7897-EDC1-78428F4D0065}" dt="2025-11-25T02:39:11.988" v="7" actId="1076"/>
          <ac:spMkLst>
            <pc:docMk/>
            <pc:sldMk cId="3719110895" sldId="2372"/>
            <ac:spMk id="30" creationId="{BEB0512F-0C65-9D56-4AF4-A2994A14D43D}"/>
          </ac:spMkLst>
        </pc:spChg>
        <pc:picChg chg="mod">
          <ac:chgData name="Sujay Yadalam Sudarshan" userId="S::yadalamsudar@wisc.edu::efb51b5e-28cd-45a2-a220-d2394948b2b0" providerId="AD" clId="Web-{3877408C-2754-7897-EDC1-78428F4D0065}" dt="2025-11-25T02:39:30.426" v="11" actId="1076"/>
          <ac:picMkLst>
            <pc:docMk/>
            <pc:sldMk cId="3719110895" sldId="2372"/>
            <ac:picMk id="8" creationId="{15E6EAFE-19D1-FC4E-65B0-4721B33CC203}"/>
          </ac:picMkLst>
        </pc:picChg>
        <pc:cxnChg chg="del mod">
          <ac:chgData name="Sujay Yadalam Sudarshan" userId="S::yadalamsudar@wisc.edu::efb51b5e-28cd-45a2-a220-d2394948b2b0" providerId="AD" clId="Web-{3877408C-2754-7897-EDC1-78428F4D0065}" dt="2025-11-25T02:39:38.411" v="13"/>
          <ac:cxnSpMkLst>
            <pc:docMk/>
            <pc:sldMk cId="3719110895" sldId="2372"/>
            <ac:cxnSpMk id="2" creationId="{B0E1EBC1-8976-9DB3-F40A-24113DBCC4D4}"/>
          </ac:cxnSpMkLst>
        </pc:cxnChg>
        <pc:cxnChg chg="mod">
          <ac:chgData name="Sujay Yadalam Sudarshan" userId="S::yadalamsudar@wisc.edu::efb51b5e-28cd-45a2-a220-d2394948b2b0" providerId="AD" clId="Web-{3877408C-2754-7897-EDC1-78428F4D0065}" dt="2025-11-25T02:39:30.426" v="11" actId="1076"/>
          <ac:cxnSpMkLst>
            <pc:docMk/>
            <pc:sldMk cId="3719110895" sldId="2372"/>
            <ac:cxnSpMk id="21" creationId="{99C510E2-152E-222B-5711-5B620E1217DF}"/>
          </ac:cxnSpMkLst>
        </pc:cxnChg>
        <pc:cxnChg chg="mod">
          <ac:chgData name="Sujay Yadalam Sudarshan" userId="S::yadalamsudar@wisc.edu::efb51b5e-28cd-45a2-a220-d2394948b2b0" providerId="AD" clId="Web-{3877408C-2754-7897-EDC1-78428F4D0065}" dt="2025-11-25T02:39:30.426" v="11" actId="1076"/>
          <ac:cxnSpMkLst>
            <pc:docMk/>
            <pc:sldMk cId="3719110895" sldId="2372"/>
            <ac:cxnSpMk id="22" creationId="{6D0E5413-DD74-AFD1-2EE2-B533C2895F45}"/>
          </ac:cxnSpMkLst>
        </pc:cxnChg>
      </pc:sldChg>
    </pc:docChg>
  </pc:docChgLst>
</pc:chgInfo>
</file>

<file path=ppt/comments/modernComment_93C_ECD596D3.xml><?xml version="1.0" encoding="utf-8"?>
<p188:cmLst xmlns:a="http://schemas.openxmlformats.org/drawingml/2006/main" xmlns:r="http://schemas.openxmlformats.org/officeDocument/2006/relationships" xmlns:p188="http://schemas.microsoft.com/office/powerpoint/2018/8/main">
  <p188:cm id="{E65629CB-A280-4D1F-A1C8-269F48FB8D8E}" authorId="{F527F85C-7B60-7571-982B-87C5711FE9AB}" status="resolved" created="2025-10-07T20:14:50.729" complete="100000">
    <pc:sldMkLst xmlns:pc="http://schemas.microsoft.com/office/powerpoint/2013/main/command">
      <pc:docMk/>
      <pc:sldMk cId="2191092993" sldId="363"/>
    </pc:sldMkLst>
    <p188:replyLst>
      <p188:reply id="{A80241EF-3586-264A-810B-5E61196626B1}" authorId="{DE5DD906-AA12-ABD0-681C-63B2653B1E3C}" created="2025-10-12T14:05:24.887">
        <p188:txBody>
          <a:bodyPr/>
          <a:lstStyle/>
          <a:p>
            <a:r>
              <a:rPr lang="en-US"/>
              <a:t>Done
</a:t>
            </a:r>
          </a:p>
        </p188:txBody>
      </p188:reply>
    </p188:replyLst>
    <p188:txBody>
      <a:bodyPr/>
      <a:lstStyle/>
      <a:p>
        <a:r>
          <a:rPr lang="en-US"/>
          <a:t>I would add a slide summarizing your work: what did you do, what were the outcomes. It should go after this last intro slide and before the outline</a:t>
        </a:r>
      </a:p>
    </p188:txBody>
  </p188:cm>
</p188:cmLst>
</file>

<file path=ppt/comments/modernComment_940_7E1B6617.xml><?xml version="1.0" encoding="utf-8"?>
<p188:cmLst xmlns:a="http://schemas.openxmlformats.org/drawingml/2006/main" xmlns:r="http://schemas.openxmlformats.org/officeDocument/2006/relationships" xmlns:p188="http://schemas.microsoft.com/office/powerpoint/2018/8/main">
  <p188:cm id="{8F68E559-BBFD-462A-B019-9C8B9DF45B37}" authorId="{F527F85C-7B60-7571-982B-87C5711FE9AB}" created="2025-10-07T20:14:07.744">
    <pc:sldMkLst xmlns:pc="http://schemas.microsoft.com/office/powerpoint/2013/main/command">
      <pc:docMk/>
      <pc:sldMk cId="1259195344" sldId="258"/>
    </pc:sldMkLst>
    <p188:replyLst>
      <p188:reply id="{F4B531EB-20F1-AE4C-A614-00855D5A2F7A}" authorId="{DE5DD906-AA12-ABD0-681C-63B2653B1E3C}" created="2025-10-12T14:06:20.700">
        <p188:txBody>
          <a:bodyPr/>
          <a:lstStyle/>
          <a:p>
            <a:r>
              <a:rPr lang="en-US"/>
              <a:t>I am planning to do this in the next slide
</a:t>
            </a:r>
          </a:p>
        </p188:txBody>
      </p188:reply>
    </p188:replyLst>
    <p188:txBody>
      <a:bodyPr/>
      <a:lstStyle/>
      <a:p>
        <a:r>
          <a:rPr lang="en-US"/>
          <a:t>Given the long time budget you have, I think going into more details on what parameters exist (fundamentally) and more examples from Hemem or memtis on their actual policies and use of parameters, and what happens if the paramters are wrong, could be useful here. Basically - give people a very strong sense of the role parameters play in turning system behavior into a set of events/per-page metrics and the into decisions.</a:t>
        </a:r>
      </a:p>
    </p188:txBody>
  </p188:cm>
  <p188:cm id="{51D2A70B-C55C-4EA8-A9A1-B3F6C012FBFF}" authorId="{F527F85C-7B60-7571-982B-87C5711FE9AB}" created="2025-10-07T20:15:46.729">
    <pc:sldMkLst xmlns:pc="http://schemas.microsoft.com/office/powerpoint/2013/main/command">
      <pc:docMk/>
      <pc:sldMk cId="1259195344" sldId="258"/>
    </pc:sldMkLst>
    <p188:replyLst>
      <p188:reply id="{D4ED35A6-30B9-EB48-AD46-AC38027F80A3}" authorId="{DE5DD906-AA12-ABD0-681C-63B2653B1E3C}" created="2025-10-12T14:06:41.874">
        <p188:txBody>
          <a:bodyPr/>
          <a:lstStyle/>
          <a:p>
            <a:r>
              <a:rPr lang="en-US"/>
              <a:t>The 3 key problems are described in the previous slide
</a:t>
            </a:r>
          </a:p>
        </p188:txBody>
      </p188:reply>
    </p188:replyLst>
    <p188:txBody>
      <a:bodyPr/>
      <a:lstStyle/>
      <a:p>
        <a:r>
          <a:rPr lang="en-US"/>
          <a:t>This slide doesn't really make sense here - it needs more motivation. Perhaps a slide on the 3 key problems: what pages are hot, what pages are cold, when to migrate &amp; what to migrate. This slide would then serve as the inputs available to make all decisions</a:t>
        </a:r>
      </a:p>
    </p188:txBody>
  </p188:cm>
</p188:cmLst>
</file>

<file path=ppt/comments/modernComment_941_671E7BFD.xml><?xml version="1.0" encoding="utf-8"?>
<p188:cmLst xmlns:a="http://schemas.openxmlformats.org/drawingml/2006/main" xmlns:r="http://schemas.openxmlformats.org/officeDocument/2006/relationships" xmlns:p188="http://schemas.microsoft.com/office/powerpoint/2018/8/main">
  <p188:cm id="{A5751C53-1E2B-49A0-96D0-AC0F1E67A1B1}" authorId="{F527F85C-7B60-7571-982B-87C5711FE9AB}" status="resolved" created="2025-10-07T20:16:09.479" complete="100000">
    <pc:sldMkLst xmlns:pc="http://schemas.microsoft.com/office/powerpoint/2013/main/command">
      <pc:docMk/>
      <pc:sldMk cId="2500963476" sldId="2337"/>
    </pc:sldMkLst>
    <p188:txBody>
      <a:bodyPr/>
      <a:lstStyle/>
      <a:p>
        <a:r>
          <a:rPr lang="en-US"/>
          <a:t>Can you relate these to the fundametnal problems (what is hot, what is cold, when to migrate, what to migrate)?</a:t>
        </a:r>
      </a:p>
    </p188:txBody>
  </p188:cm>
  <p188:cm id="{7BD33768-955E-47F2-9035-120859D9A6FA}" authorId="{F527F85C-7B60-7571-982B-87C5711FE9AB}" status="resolved" created="2025-10-07T20:17:32.605" complete="100000">
    <pc:sldMkLst xmlns:pc="http://schemas.microsoft.com/office/powerpoint/2013/main/command">
      <pc:docMk/>
      <pc:sldMk cId="2500963476" sldId="2337"/>
    </pc:sldMkLst>
    <p188:txBody>
      <a:bodyPr/>
      <a:lstStyle/>
      <a:p>
        <a:r>
          <a:rPr lang="en-US"/>
          <a:t>I think you need a slide after this raising your research question (from the paper: how much performance improvement can be achieved by tuning all tiering-related parameters for each workload?)</a:t>
        </a:r>
      </a:p>
    </p188:txBody>
  </p188:cm>
</p188:cmLst>
</file>

<file path=ppt/comments/modernComment_943_DF874FA0.xml><?xml version="1.0" encoding="utf-8"?>
<p188:cmLst xmlns:a="http://schemas.openxmlformats.org/drawingml/2006/main" xmlns:r="http://schemas.openxmlformats.org/officeDocument/2006/relationships" xmlns:p188="http://schemas.microsoft.com/office/powerpoint/2018/8/main">
  <p188:cm id="{199B035D-87B8-4AD1-9FE2-B9C711B1C26A}" authorId="{F527F85C-7B60-7571-982B-87C5711FE9AB}" status="resolved" created="2025-10-07T20:18:30.543" complete="100000">
    <pc:sldMkLst xmlns:pc="http://schemas.microsoft.com/office/powerpoint/2013/main/command">
      <pc:docMk/>
      <pc:sldMk cId="100439998" sldId="2338"/>
    </pc:sldMkLst>
    <p188:txBody>
      <a:bodyPr/>
      <a:lstStyle/>
      <a:p>
        <a:r>
          <a:rPr lang="en-US"/>
          <a:t>Before you get here, have a slide on thorough exploration - to motivate why bayesian optimization. You can show the # of workloads, # of platforms, # of configurations, # of parameter values to motivate the problem.</a:t>
        </a:r>
      </a:p>
    </p188:txBody>
  </p188:cm>
  <p188:cm id="{F0A40AEE-95AF-4F66-B7EB-04CC8E22DB19}" authorId="{F527F85C-7B60-7571-982B-87C5711FE9AB}" status="resolved" created="2025-10-07T20:19:15.872" complete="100000">
    <pc:sldMkLst xmlns:pc="http://schemas.microsoft.com/office/powerpoint/2013/main/command">
      <pc:docMk/>
      <pc:sldMk cId="100439998" sldId="2338"/>
    </pc:sldMkLst>
    <p188:txBody>
      <a:bodyPr/>
      <a:lstStyle/>
      <a:p>
        <a:r>
          <a:rPr lang="en-US"/>
          <a:t>I would have a slide on BO - show what it does, either operationally as pseudo-code/flow chart or logically showing it exploring a 2d/3d space</a:t>
        </a:r>
      </a:p>
    </p188:txBody>
  </p188:cm>
  <p188:cm id="{24D7AB4A-FE46-43ED-AD39-CE6D3F6A174B}" authorId="{F527F85C-7B60-7571-982B-87C5711FE9AB}" status="resolved" created="2025-10-07T20:19:39.825" complete="100000">
    <pc:sldMkLst xmlns:pc="http://schemas.microsoft.com/office/powerpoint/2013/main/command">
      <pc:docMk/>
      <pc:sldMk cId="100439998" sldId="2338"/>
    </pc:sldMkLst>
    <p188:txBody>
      <a:bodyPr/>
      <a:lstStyle/>
      <a:p>
        <a:r>
          <a:rPr lang="en-US"/>
          <a:t>Have a slide, maybe one of the ones I already mentioned, showing the breadth of the BO</a:t>
        </a:r>
      </a:p>
    </p188:txBody>
  </p188:cm>
</p188:cmLst>
</file>

<file path=ppt/comments/modernComment_948_1C8DA05.xml><?xml version="1.0" encoding="utf-8"?>
<p188:cmLst xmlns:a="http://schemas.openxmlformats.org/drawingml/2006/main" xmlns:r="http://schemas.openxmlformats.org/officeDocument/2006/relationships" xmlns:p188="http://schemas.microsoft.com/office/powerpoint/2018/8/main">
  <p188:cm id="{D084C647-E072-419B-A6F2-BA4E663EBD5F}" authorId="{F527F85C-7B60-7571-982B-87C5711FE9AB}" created="2025-10-07T20:21:13.296">
    <pc:sldMkLst xmlns:pc="http://schemas.microsoft.com/office/powerpoint/2013/main/command">
      <pc:docMk/>
      <pc:sldMk cId="2214024071" sldId="2228"/>
    </pc:sldMkLst>
    <p188:txBody>
      <a:bodyPr/>
      <a:lstStyle/>
      <a:p>
        <a:r>
          <a:rPr lang="en-US"/>
          <a:t>This is the big result of the paper, so you probably want to spend a few minutes on it. Think about how you reveal the data - bring out the systems one at a time, perhaps the 3 systems first then the tuned versions on at a time.</a:t>
        </a:r>
      </a:p>
    </p188:txBody>
  </p188:cm>
  <p188:cm id="{AF2537DB-C4C8-467F-ADB8-0E0D8537FFBF}" authorId="{F527F85C-7B60-7571-982B-87C5711FE9AB}" created="2025-10-07T20:21:33.281">
    <pc:sldMkLst xmlns:pc="http://schemas.microsoft.com/office/powerpoint/2013/main/command">
      <pc:docMk/>
      <pc:sldMk cId="2214024071" sldId="2228"/>
    </pc:sldMkLst>
    <p188:txBody>
      <a:bodyPr/>
      <a:lstStyle/>
      <a:p>
        <a:r>
          <a:rPr lang="en-US"/>
          <a:t>You might want to throw up a box with the word "why" on it after going the rough all the results</a:t>
        </a:r>
      </a:p>
    </p188:txBody>
  </p188:cm>
  <p188:cm id="{A2E48F74-953B-4B95-BF8B-8054B094563E}" authorId="{F527F85C-7B60-7571-982B-87C5711FE9AB}" created="2025-10-07T20:22:36.313">
    <pc:sldMkLst xmlns:pc="http://schemas.microsoft.com/office/powerpoint/2013/main/command">
      <pc:docMk/>
      <pc:sldMk cId="2214024071" sldId="2228"/>
    </pc:sldMkLst>
    <p188:txBody>
      <a:bodyPr/>
      <a:lstStyle/>
      <a:p>
        <a:r>
          <a:rPr lang="en-US"/>
          <a:t>You could also have a discussion point here which is that what this shows is that the existing mechanisms can perform quite well but that a major limitation is the policy making bad choices - something about the solid fundamentals underlying these systems but being held back by having a single set of thresholds</a:t>
        </a:r>
      </a:p>
    </p188:txBody>
  </p188:cm>
  <p188:cm id="{E1AEF9E2-A0D7-42DC-A292-367D0CECD998}" authorId="{B6755415-C731-7F79-B934-AA14838905C7}" status="resolved" created="2025-10-08T16:36:39.206" complete="100000">
    <ac:deMkLst xmlns:ac="http://schemas.microsoft.com/office/drawing/2013/main/command">
      <pc:docMk xmlns:pc="http://schemas.microsoft.com/office/powerpoint/2013/main/command"/>
      <pc:sldMk xmlns:pc="http://schemas.microsoft.com/office/powerpoint/2013/main/command" cId="2214024071" sldId="2228"/>
      <ac:spMk id="18" creationId="{040CD760-6511-4A5B-EBEF-D6D1480742FD}"/>
    </ac:deMkLst>
    <p188:txBody>
      <a:bodyPr/>
      <a:lstStyle/>
      <a:p>
        <a:r>
          <a:rPr lang="en-US"/>
          <a:t>Many of the slides say ARMS at the bottom!</a:t>
        </a:r>
      </a:p>
    </p188:txBody>
  </p188:cm>
</p188:cmLst>
</file>

<file path=ppt/comments/modernComment_951_FAC801C4.xml><?xml version="1.0" encoding="utf-8"?>
<p188:cmLst xmlns:a="http://schemas.openxmlformats.org/drawingml/2006/main" xmlns:r="http://schemas.openxmlformats.org/officeDocument/2006/relationships" xmlns:p188="http://schemas.microsoft.com/office/powerpoint/2018/8/main">
  <p188:cm id="{6F133585-0E1C-4B32-9268-CA9E4F5421CD}" authorId="{F527F85C-7B60-7571-982B-87C5711FE9AB}" created="2025-10-07T20:55:33.030">
    <pc:sldMkLst xmlns:pc="http://schemas.microsoft.com/office/powerpoint/2013/main/command">
      <pc:docMk/>
      <pc:sldMk cId="2772444910" sldId="2343"/>
    </pc:sldMkLst>
    <p188:txBody>
      <a:bodyPr/>
      <a:lstStyle/>
      <a:p>
        <a:r>
          <a:rPr lang="en-US"/>
          <a:t>Unclear what this section is about - is it about why tuning is not the answer?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08ADE7-C571-D747-969A-454114BFBFF9}" type="datetimeFigureOut">
              <a:rPr lang="en-US" smtClean="0"/>
              <a:t>11/24/2025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0DE931-562A-BD47-8709-9F716F2EDB1E}" type="slidenum">
              <a:rPr lang="en-US" smtClean="0"/>
              <a:t>‹#›</a:t>
            </a:fld>
            <a:endParaRPr lang="en-US"/>
          </a:p>
        </p:txBody>
      </p:sp>
    </p:spTree>
    <p:extLst>
      <p:ext uri="{BB962C8B-B14F-4D97-AF65-F5344CB8AC3E}">
        <p14:creationId xmlns:p14="http://schemas.microsoft.com/office/powerpoint/2010/main" val="1065541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B3F226-9EDE-0B4C-86EE-FCD966A9FC57}" type="slidenum">
              <a:rPr lang="en-US" smtClean="0"/>
              <a:t>2</a:t>
            </a:fld>
            <a:endParaRPr lang="en-US"/>
          </a:p>
        </p:txBody>
      </p:sp>
    </p:spTree>
    <p:extLst>
      <p:ext uri="{BB962C8B-B14F-4D97-AF65-F5344CB8AC3E}">
        <p14:creationId xmlns:p14="http://schemas.microsoft.com/office/powerpoint/2010/main" val="24506345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23871107-2B0C-4BAE-B50F-2FDCC847754A}" type="slidenum">
              <a:t>4</a:t>
            </a:fld>
            <a:endParaRPr lang="en-US"/>
          </a:p>
        </p:txBody>
      </p:sp>
    </p:spTree>
    <p:extLst>
      <p:ext uri="{BB962C8B-B14F-4D97-AF65-F5344CB8AC3E}">
        <p14:creationId xmlns:p14="http://schemas.microsoft.com/office/powerpoint/2010/main" val="29841311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Takeaways: 1) Applications are sensitive to the threshold values.</a:t>
            </a:r>
            <a:br>
              <a:rPr lang="en-US"/>
            </a:br>
            <a:br>
              <a:rPr lang="en-US"/>
            </a:br>
            <a:r>
              <a:rPr lang="en-US"/>
              <a:t>2) The grids look different for different applications. The best configurations are different. </a:t>
            </a:r>
          </a:p>
        </p:txBody>
      </p:sp>
      <p:sp>
        <p:nvSpPr>
          <p:cNvPr id="4" name="Slide Number Placeholder 3"/>
          <p:cNvSpPr>
            <a:spLocks noGrp="1"/>
          </p:cNvSpPr>
          <p:nvPr>
            <p:ph type="sldNum" sz="quarter" idx="5"/>
          </p:nvPr>
        </p:nvSpPr>
        <p:spPr/>
        <p:txBody>
          <a:bodyPr/>
          <a:lstStyle/>
          <a:p>
            <a:fld id="{F9B3F226-9EDE-0B4C-86EE-FCD966A9FC57}" type="slidenum">
              <a:rPr lang="en-US" smtClean="0"/>
              <a:t>8</a:t>
            </a:fld>
            <a:endParaRPr lang="en-US"/>
          </a:p>
        </p:txBody>
      </p:sp>
    </p:spTree>
    <p:extLst>
      <p:ext uri="{BB962C8B-B14F-4D97-AF65-F5344CB8AC3E}">
        <p14:creationId xmlns:p14="http://schemas.microsoft.com/office/powerpoint/2010/main" val="4029857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While </a:t>
            </a:r>
            <a:r>
              <a:rPr lang="en-US" err="1">
                <a:latin typeface="Calibri"/>
                <a:ea typeface="Calibri"/>
                <a:cs typeface="Calibri"/>
              </a:rPr>
              <a:t>Memtis</a:t>
            </a:r>
            <a:r>
              <a:rPr lang="en-US">
                <a:latin typeface="Calibri"/>
                <a:ea typeface="Calibri"/>
                <a:cs typeface="Calibri"/>
              </a:rPr>
              <a:t> has few dynamic </a:t>
            </a:r>
            <a:r>
              <a:rPr lang="en-US" err="1">
                <a:latin typeface="Calibri"/>
                <a:ea typeface="Calibri"/>
                <a:cs typeface="Calibri"/>
              </a:rPr>
              <a:t>paramters</a:t>
            </a:r>
            <a:r>
              <a:rPr lang="en-US">
                <a:latin typeface="Calibri"/>
                <a:ea typeface="Calibri"/>
                <a:cs typeface="Calibri"/>
              </a:rPr>
              <a:t>, still several parameters are static</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C80DE931-562A-BD47-8709-9F716F2EDB1E}" type="slidenum">
              <a:rPr lang="en-US" smtClean="0"/>
              <a:t>13</a:t>
            </a:fld>
            <a:endParaRPr lang="en-US"/>
          </a:p>
        </p:txBody>
      </p:sp>
    </p:spTree>
    <p:extLst>
      <p:ext uri="{BB962C8B-B14F-4D97-AF65-F5344CB8AC3E}">
        <p14:creationId xmlns:p14="http://schemas.microsoft.com/office/powerpoint/2010/main" val="39011811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91B7A-C025-AE69-71F3-38B3A5D508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02CDFE-B45F-9A4D-5465-D7DD10B91D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86788B-26AE-D447-9E7C-6863A618748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B4952BF-7A1E-7B25-BB2F-46BAE585E039}"/>
              </a:ext>
            </a:extLst>
          </p:cNvPr>
          <p:cNvSpPr>
            <a:spLocks noGrp="1"/>
          </p:cNvSpPr>
          <p:nvPr>
            <p:ph type="sldNum" sz="quarter" idx="5"/>
          </p:nvPr>
        </p:nvSpPr>
        <p:spPr/>
        <p:txBody>
          <a:bodyPr/>
          <a:lstStyle/>
          <a:p>
            <a:fld id="{F9B3F226-9EDE-0B4C-86EE-FCD966A9FC57}" type="slidenum">
              <a:rPr lang="en-US" smtClean="0"/>
              <a:t>18</a:t>
            </a:fld>
            <a:endParaRPr lang="en-US"/>
          </a:p>
        </p:txBody>
      </p:sp>
    </p:spTree>
    <p:extLst>
      <p:ext uri="{BB962C8B-B14F-4D97-AF65-F5344CB8AC3E}">
        <p14:creationId xmlns:p14="http://schemas.microsoft.com/office/powerpoint/2010/main" val="148902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90AFDB-987D-CE99-2F57-704D390187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4EAAC6-B6B4-F6E7-10BF-7E9FD4A885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19D752-6E44-8E48-FAE7-AE19E051505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0BDB172-C12D-FC99-1148-468D176CA0EA}"/>
              </a:ext>
            </a:extLst>
          </p:cNvPr>
          <p:cNvSpPr>
            <a:spLocks noGrp="1"/>
          </p:cNvSpPr>
          <p:nvPr>
            <p:ph type="sldNum" sz="quarter" idx="5"/>
          </p:nvPr>
        </p:nvSpPr>
        <p:spPr/>
        <p:txBody>
          <a:bodyPr/>
          <a:lstStyle/>
          <a:p>
            <a:fld id="{F9B3F226-9EDE-0B4C-86EE-FCD966A9FC57}" type="slidenum">
              <a:rPr lang="en-US" smtClean="0"/>
              <a:t>19</a:t>
            </a:fld>
            <a:endParaRPr lang="en-US"/>
          </a:p>
        </p:txBody>
      </p:sp>
    </p:spTree>
    <p:extLst>
      <p:ext uri="{BB962C8B-B14F-4D97-AF65-F5344CB8AC3E}">
        <p14:creationId xmlns:p14="http://schemas.microsoft.com/office/powerpoint/2010/main" val="13151441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9C7E57-0EA1-B0CB-5FD0-3A0927608B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C1F450-5AC3-BD75-8F86-1B894910C1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583B63-B039-8B67-97DD-0C4868C533F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B291738-CB72-720B-5A7B-ACE2229AA136}"/>
              </a:ext>
            </a:extLst>
          </p:cNvPr>
          <p:cNvSpPr>
            <a:spLocks noGrp="1"/>
          </p:cNvSpPr>
          <p:nvPr>
            <p:ph type="sldNum" sz="quarter" idx="5"/>
          </p:nvPr>
        </p:nvSpPr>
        <p:spPr/>
        <p:txBody>
          <a:bodyPr/>
          <a:lstStyle/>
          <a:p>
            <a:fld id="{F9B3F226-9EDE-0B4C-86EE-FCD966A9FC57}" type="slidenum">
              <a:rPr lang="en-US" smtClean="0"/>
              <a:t>20</a:t>
            </a:fld>
            <a:endParaRPr lang="en-US"/>
          </a:p>
        </p:txBody>
      </p:sp>
    </p:spTree>
    <p:extLst>
      <p:ext uri="{BB962C8B-B14F-4D97-AF65-F5344CB8AC3E}">
        <p14:creationId xmlns:p14="http://schemas.microsoft.com/office/powerpoint/2010/main" val="207698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Existing policies and mechanisms have the potential but are held back by inaccurate thresholds</a:t>
            </a:r>
          </a:p>
        </p:txBody>
      </p:sp>
      <p:sp>
        <p:nvSpPr>
          <p:cNvPr id="4" name="Slide Number Placeholder 3"/>
          <p:cNvSpPr>
            <a:spLocks noGrp="1"/>
          </p:cNvSpPr>
          <p:nvPr>
            <p:ph type="sldNum" sz="quarter" idx="5"/>
          </p:nvPr>
        </p:nvSpPr>
        <p:spPr/>
        <p:txBody>
          <a:bodyPr/>
          <a:lstStyle/>
          <a:p>
            <a:fld id="{F9B3F226-9EDE-0B4C-86EE-FCD966A9FC57}" type="slidenum">
              <a:rPr lang="en-US" smtClean="0"/>
              <a:t>21</a:t>
            </a:fld>
            <a:endParaRPr lang="en-US"/>
          </a:p>
        </p:txBody>
      </p:sp>
    </p:spTree>
    <p:extLst>
      <p:ext uri="{BB962C8B-B14F-4D97-AF65-F5344CB8AC3E}">
        <p14:creationId xmlns:p14="http://schemas.microsoft.com/office/powerpoint/2010/main" val="1045541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11/24/2025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11/24/2025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Segoe UI" panose="020B0502040204020203" pitchFamily="34" charset="0"/>
                <a:cs typeface="Segoe UI" panose="020B0502040204020203" pitchFamily="34" charset="0"/>
              </a:defRPr>
            </a:lvl1pPr>
          </a:lstStyle>
          <a:p>
            <a:fld id="{846CE7D5-CF57-46EF-B807-FDD0502418D4}" type="datetimeFigureOut">
              <a:rPr lang="en-US" smtClean="0"/>
              <a:pPr/>
              <a:t>11/24/2025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Segoe UI" panose="020B0502040204020203" pitchFamily="34" charset="0"/>
                <a:cs typeface="Segoe UI" panose="020B0502040204020203" pitchFamily="34"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Segoe UI" panose="020B0502040204020203" pitchFamily="34" charset="0"/>
                <a:cs typeface="Segoe UI" panose="020B0502040204020203" pitchFamily="34" charset="0"/>
              </a:defRPr>
            </a:lvl1pPr>
          </a:lstStyle>
          <a:p>
            <a:fld id="{330EA680-D336-4FF7-8B7A-9848BB0A1C32}" type="slidenum">
              <a:rPr lang="en-US" smtClean="0"/>
              <a:pPr/>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b="1" i="0" kern="1200">
          <a:solidFill>
            <a:schemeClr val="tx1"/>
          </a:solidFill>
          <a:latin typeface="Segoe UI Semibold" panose="020B0502040204020203" pitchFamily="34" charset="0"/>
          <a:ea typeface="+mj-ea"/>
          <a:cs typeface="Segoe UI Semibold"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2" Type="http://schemas.microsoft.com/office/2018/10/relationships/comments" Target="../comments/modernComment_940_7E1B661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18/10/relationships/comments" Target="../comments/modernComment_941_671E7BFD.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microsoft.com/office/2018/10/relationships/comments" Target="../comments/modernComment_943_DF874FA0.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6.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 Id="rId9"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18/10/relationships/comments" Target="../comments/modernComment_948_1C8DA05.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4.jpeg"/><Relationship Id="rId4" Type="http://schemas.openxmlformats.org/officeDocument/2006/relationships/image" Target="../media/image3.jpe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4.jpe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microsoft.com/office/2018/10/relationships/comments" Target="../comments/modernComment_951_FAC801C4.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jpeg"/><Relationship Id="rId4" Type="http://schemas.openxmlformats.org/officeDocument/2006/relationships/image" Target="../media/image3.jpeg"/></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1.jpeg"/><Relationship Id="rId7" Type="http://schemas.openxmlformats.org/officeDocument/2006/relationships/image" Target="../media/image15.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png"/><Relationship Id="rId9"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microsoft.com/office/2018/10/relationships/comments" Target="../comments/modernComment_93C_ECD596D3.xm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891251"/>
            <a:ext cx="9144000" cy="2618712"/>
          </a:xfrm>
        </p:spPr>
        <p:txBody>
          <a:bodyPr vert="horz" lIns="91440" tIns="45720" rIns="91440" bIns="45720" rtlCol="0" anchor="b">
            <a:noAutofit/>
          </a:bodyPr>
          <a:lstStyle/>
          <a:p>
            <a:r>
              <a:rPr lang="en-US">
                <a:latin typeface="Segoe UI Semibold"/>
                <a:cs typeface="Segoe UI Semibold"/>
              </a:rPr>
              <a:t>Striking the </a:t>
            </a:r>
            <a:r>
              <a:rPr lang="en-US" i="1">
                <a:latin typeface="Segoe UI Semibold"/>
                <a:cs typeface="Segoe UI Semibold"/>
              </a:rPr>
              <a:t>Right </a:t>
            </a:r>
            <a:r>
              <a:rPr lang="en-US">
                <a:latin typeface="Segoe UI Semibold"/>
                <a:cs typeface="Segoe UI Semibold"/>
              </a:rPr>
              <a:t>Chord: Parameter Tuning in Memory Tiering Systems</a:t>
            </a:r>
          </a:p>
        </p:txBody>
      </p:sp>
      <p:sp>
        <p:nvSpPr>
          <p:cNvPr id="3" name="Subtitle 2"/>
          <p:cNvSpPr>
            <a:spLocks noGrp="1"/>
          </p:cNvSpPr>
          <p:nvPr>
            <p:ph type="subTitle" idx="1"/>
          </p:nvPr>
        </p:nvSpPr>
        <p:spPr>
          <a:xfrm>
            <a:off x="701645" y="3602038"/>
            <a:ext cx="10781166" cy="1655762"/>
          </a:xfrm>
        </p:spPr>
        <p:txBody>
          <a:bodyPr vert="horz" lIns="91440" tIns="45720" rIns="91440" bIns="45720" rtlCol="0" anchor="t">
            <a:normAutofit/>
          </a:bodyPr>
          <a:lstStyle/>
          <a:p>
            <a:br>
              <a:rPr lang="en-US">
                <a:latin typeface="Segoe UI"/>
                <a:cs typeface="Segoe UI"/>
              </a:rPr>
            </a:br>
            <a:r>
              <a:rPr lang="en-US">
                <a:latin typeface="Segoe UI"/>
                <a:cs typeface="Segoe UI"/>
              </a:rPr>
              <a:t>Konstantinos Kanellis</a:t>
            </a:r>
            <a:r>
              <a:rPr lang="en-US" b="1">
                <a:latin typeface="Segoe UI"/>
                <a:cs typeface="Segoe UI"/>
              </a:rPr>
              <a:t>*</a:t>
            </a:r>
            <a:r>
              <a:rPr lang="en-US">
                <a:latin typeface="Segoe UI"/>
                <a:cs typeface="Segoe UI"/>
              </a:rPr>
              <a:t>, Sujay </a:t>
            </a:r>
            <a:r>
              <a:rPr lang="en-US" err="1">
                <a:latin typeface="Segoe UI"/>
                <a:cs typeface="Segoe UI"/>
              </a:rPr>
              <a:t>Yadalam</a:t>
            </a:r>
            <a:r>
              <a:rPr lang="en-US" b="1">
                <a:latin typeface="Segoe UI"/>
                <a:cs typeface="Segoe UI"/>
              </a:rPr>
              <a:t>*</a:t>
            </a:r>
            <a:r>
              <a:rPr lang="en-US">
                <a:latin typeface="Segoe UI"/>
                <a:cs typeface="Segoe UI"/>
              </a:rPr>
              <a:t>, Shivaram Venkataraman, Michael Swift</a:t>
            </a:r>
            <a:endParaRPr lang="en-US"/>
          </a:p>
          <a:p>
            <a:pPr>
              <a:spcBef>
                <a:spcPts val="2000"/>
              </a:spcBef>
            </a:pPr>
            <a:r>
              <a:rPr lang="en-US" i="1">
                <a:latin typeface="Segoe UI Semibold"/>
                <a:cs typeface="Segoe UI"/>
              </a:rPr>
              <a:t>University of Wisconsin-Madison</a:t>
            </a:r>
            <a:endParaRPr lang="en-US" i="1">
              <a:latin typeface="Segoe UI Semibold"/>
            </a:endParaRPr>
          </a:p>
        </p:txBody>
      </p:sp>
      <p:pic>
        <p:nvPicPr>
          <p:cNvPr id="4" name="Graphic 3">
            <a:extLst>
              <a:ext uri="{FF2B5EF4-FFF2-40B4-BE49-F238E27FC236}">
                <a16:creationId xmlns:a16="http://schemas.microsoft.com/office/drawing/2014/main" id="{D2C07239-5016-46D8-B5F5-72A59116CF7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34441" y="5263222"/>
            <a:ext cx="3530663" cy="1190248"/>
          </a:xfrm>
          <a:prstGeom prst="rect">
            <a:avLst/>
          </a:prstGeom>
        </p:spPr>
      </p:pic>
    </p:spTree>
    <p:extLst>
      <p:ext uri="{BB962C8B-B14F-4D97-AF65-F5344CB8AC3E}">
        <p14:creationId xmlns:p14="http://schemas.microsoft.com/office/powerpoint/2010/main" val="16215502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A418-60D2-6A83-3C49-13F3FABA6A20}"/>
              </a:ext>
            </a:extLst>
          </p:cNvPr>
          <p:cNvSpPr>
            <a:spLocks noGrp="1"/>
          </p:cNvSpPr>
          <p:nvPr>
            <p:ph type="title"/>
          </p:nvPr>
        </p:nvSpPr>
        <p:spPr/>
        <p:txBody>
          <a:bodyPr/>
          <a:lstStyle/>
          <a:p>
            <a:r>
              <a:rPr lang="en-US"/>
              <a:t>Outline</a:t>
            </a:r>
          </a:p>
        </p:txBody>
      </p:sp>
      <p:sp>
        <p:nvSpPr>
          <p:cNvPr id="3" name="Content Placeholder 2">
            <a:extLst>
              <a:ext uri="{FF2B5EF4-FFF2-40B4-BE49-F238E27FC236}">
                <a16:creationId xmlns:a16="http://schemas.microsoft.com/office/drawing/2014/main" id="{2007D434-C2B1-5DD8-E2AE-EBE82072FA7B}"/>
              </a:ext>
            </a:extLst>
          </p:cNvPr>
          <p:cNvSpPr>
            <a:spLocks noGrp="1"/>
          </p:cNvSpPr>
          <p:nvPr>
            <p:ph idx="1"/>
          </p:nvPr>
        </p:nvSpPr>
        <p:spPr/>
        <p:txBody>
          <a:bodyPr/>
          <a:lstStyle/>
          <a:p>
            <a:pPr marL="514350" indent="-514350">
              <a:buFont typeface="+mj-lt"/>
              <a:buAutoNum type="arabicPeriod"/>
            </a:pPr>
            <a:r>
              <a:rPr lang="en-US">
                <a:solidFill>
                  <a:schemeClr val="bg2">
                    <a:lumMod val="90000"/>
                  </a:schemeClr>
                </a:solidFill>
              </a:rPr>
              <a:t>Overview</a:t>
            </a:r>
          </a:p>
          <a:p>
            <a:pPr marL="514350" indent="-514350">
              <a:buFont typeface="+mj-lt"/>
              <a:buAutoNum type="arabicPeriod"/>
            </a:pPr>
            <a:r>
              <a:rPr lang="en-US"/>
              <a:t>Background: Existing tiering systems</a:t>
            </a:r>
          </a:p>
          <a:p>
            <a:pPr marL="514350" indent="-514350">
              <a:buFont typeface="+mj-lt"/>
              <a:buAutoNum type="arabicPeriod"/>
            </a:pPr>
            <a:r>
              <a:rPr lang="en-US"/>
              <a:t>Tuning methodology</a:t>
            </a:r>
          </a:p>
          <a:p>
            <a:pPr marL="514350" indent="-514350">
              <a:buFont typeface="+mj-lt"/>
              <a:buAutoNum type="arabicPeriod"/>
            </a:pPr>
            <a:r>
              <a:rPr lang="en-US"/>
              <a:t>Results</a:t>
            </a:r>
          </a:p>
          <a:p>
            <a:pPr marL="514350" indent="-514350">
              <a:buFont typeface="+mj-lt"/>
              <a:buAutoNum type="arabicPeriod"/>
            </a:pPr>
            <a:r>
              <a:rPr lang="en-US"/>
              <a:t>Discussion</a:t>
            </a:r>
          </a:p>
        </p:txBody>
      </p:sp>
      <p:sp>
        <p:nvSpPr>
          <p:cNvPr id="5" name="Slide Number Placeholder 5">
            <a:extLst>
              <a:ext uri="{FF2B5EF4-FFF2-40B4-BE49-F238E27FC236}">
                <a16:creationId xmlns:a16="http://schemas.microsoft.com/office/drawing/2014/main" id="{22B194E8-4147-D78E-FCFE-5AEA67D6554C}"/>
              </a:ext>
            </a:extLst>
          </p:cNvPr>
          <p:cNvSpPr txBox="1">
            <a:spLocks/>
          </p:cNvSpPr>
          <p:nvPr/>
        </p:nvSpPr>
        <p:spPr>
          <a:xfrm>
            <a:off x="8610600" y="6356350"/>
            <a:ext cx="2743200" cy="365125"/>
          </a:xfrm>
          <a:prstGeom prst="rect">
            <a:avLst/>
          </a:prstGeom>
        </p:spPr>
        <p:txBody>
          <a:bodyPr anchor="ctr"/>
          <a:lstStyle>
            <a:defPPr>
              <a:defRPr lang="en-US"/>
            </a:defPPr>
            <a:lvl1pPr marL="0" algn="r" defTabSz="914400" rtl="0" eaLnBrk="1" latinLnBrk="0" hangingPunct="1">
              <a:defRPr sz="1200" kern="1200">
                <a:solidFill>
                  <a:schemeClr val="tx1">
                    <a:lumMod val="50000"/>
                    <a:lumOff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mtClean="0"/>
              <a:pPr/>
              <a:t>10</a:t>
            </a:fld>
            <a:endParaRPr lang="en-US"/>
          </a:p>
        </p:txBody>
      </p:sp>
    </p:spTree>
    <p:extLst>
      <p:ext uri="{BB962C8B-B14F-4D97-AF65-F5344CB8AC3E}">
        <p14:creationId xmlns:p14="http://schemas.microsoft.com/office/powerpoint/2010/main" val="16903303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FBC87BBE-8C97-6928-0F4F-6772F5CD7A8A}"/>
              </a:ext>
            </a:extLst>
          </p:cNvPr>
          <p:cNvGraphicFramePr>
            <a:graphicFrameLocks noGrp="1"/>
          </p:cNvGraphicFramePr>
          <p:nvPr/>
        </p:nvGraphicFramePr>
        <p:xfrm>
          <a:off x="1527175" y="1965960"/>
          <a:ext cx="3025776" cy="1463040"/>
        </p:xfrm>
        <a:graphic>
          <a:graphicData uri="http://schemas.openxmlformats.org/drawingml/2006/table">
            <a:tbl>
              <a:tblPr firstRow="1" bandRow="1">
                <a:tableStyleId>{5940675A-B579-460E-94D1-54222C63F5DA}</a:tableStyleId>
              </a:tblPr>
              <a:tblGrid>
                <a:gridCol w="504296">
                  <a:extLst>
                    <a:ext uri="{9D8B030D-6E8A-4147-A177-3AD203B41FA5}">
                      <a16:colId xmlns:a16="http://schemas.microsoft.com/office/drawing/2014/main" val="477612998"/>
                    </a:ext>
                  </a:extLst>
                </a:gridCol>
                <a:gridCol w="504296">
                  <a:extLst>
                    <a:ext uri="{9D8B030D-6E8A-4147-A177-3AD203B41FA5}">
                      <a16:colId xmlns:a16="http://schemas.microsoft.com/office/drawing/2014/main" val="3116682811"/>
                    </a:ext>
                  </a:extLst>
                </a:gridCol>
                <a:gridCol w="504296">
                  <a:extLst>
                    <a:ext uri="{9D8B030D-6E8A-4147-A177-3AD203B41FA5}">
                      <a16:colId xmlns:a16="http://schemas.microsoft.com/office/drawing/2014/main" val="1130038023"/>
                    </a:ext>
                  </a:extLst>
                </a:gridCol>
                <a:gridCol w="504296">
                  <a:extLst>
                    <a:ext uri="{9D8B030D-6E8A-4147-A177-3AD203B41FA5}">
                      <a16:colId xmlns:a16="http://schemas.microsoft.com/office/drawing/2014/main" val="2340234092"/>
                    </a:ext>
                  </a:extLst>
                </a:gridCol>
                <a:gridCol w="504296">
                  <a:extLst>
                    <a:ext uri="{9D8B030D-6E8A-4147-A177-3AD203B41FA5}">
                      <a16:colId xmlns:a16="http://schemas.microsoft.com/office/drawing/2014/main" val="369925797"/>
                    </a:ext>
                  </a:extLst>
                </a:gridCol>
                <a:gridCol w="504296">
                  <a:extLst>
                    <a:ext uri="{9D8B030D-6E8A-4147-A177-3AD203B41FA5}">
                      <a16:colId xmlns:a16="http://schemas.microsoft.com/office/drawing/2014/main" val="1147166506"/>
                    </a:ext>
                  </a:extLst>
                </a:gridCol>
              </a:tblGrid>
              <a:tr h="353030">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extLst>
                  <a:ext uri="{0D108BD9-81ED-4DB2-BD59-A6C34878D82A}">
                    <a16:rowId xmlns:a16="http://schemas.microsoft.com/office/drawing/2014/main" val="1467420592"/>
                  </a:ext>
                </a:extLst>
              </a:tr>
              <a:tr h="353030">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tc>
                  <a:txBody>
                    <a:bodyPr/>
                    <a:lstStyle/>
                    <a:p>
                      <a:endParaRPr lang="en-US"/>
                    </a:p>
                  </a:txBody>
                  <a:tcPr>
                    <a:solidFill>
                      <a:schemeClr val="accent1">
                        <a:lumMod val="20000"/>
                        <a:lumOff val="80000"/>
                      </a:schemeClr>
                    </a:solidFill>
                  </a:tcPr>
                </a:tc>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extLst>
                  <a:ext uri="{0D108BD9-81ED-4DB2-BD59-A6C34878D82A}">
                    <a16:rowId xmlns:a16="http://schemas.microsoft.com/office/drawing/2014/main" val="3756962783"/>
                  </a:ext>
                </a:extLst>
              </a:tr>
              <a:tr h="353030">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tc>
                  <a:txBody>
                    <a:bodyPr/>
                    <a:lstStyle/>
                    <a:p>
                      <a:endParaRPr lang="en-US"/>
                    </a:p>
                  </a:txBody>
                  <a:tcPr>
                    <a:solidFill>
                      <a:schemeClr val="accent1">
                        <a:lumMod val="20000"/>
                        <a:lumOff val="80000"/>
                      </a:schemeClr>
                    </a:solidFill>
                  </a:tcPr>
                </a:tc>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extLst>
                  <a:ext uri="{0D108BD9-81ED-4DB2-BD59-A6C34878D82A}">
                    <a16:rowId xmlns:a16="http://schemas.microsoft.com/office/drawing/2014/main" val="3917021020"/>
                  </a:ext>
                </a:extLst>
              </a:tr>
              <a:tr h="353030">
                <a:tc>
                  <a:txBody>
                    <a:bodyPr/>
                    <a:lstStyle/>
                    <a:p>
                      <a:endParaRPr lang="en-US"/>
                    </a:p>
                  </a:txBody>
                  <a:tcPr>
                    <a:solidFill>
                      <a:schemeClr val="bg1">
                        <a:lumMod val="95000"/>
                      </a:schemeClr>
                    </a:solidFill>
                  </a:tcPr>
                </a:tc>
                <a:tc>
                  <a:txBody>
                    <a:bodyPr/>
                    <a:lstStyle/>
                    <a:p>
                      <a:endParaRPr lang="en-US"/>
                    </a:p>
                  </a:txBody>
                  <a:tcPr>
                    <a:solidFill>
                      <a:schemeClr val="accent1">
                        <a:lumMod val="20000"/>
                        <a:lumOff val="80000"/>
                      </a:schemeClr>
                    </a:solidFill>
                  </a:tcPr>
                </a:tc>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extLst>
                  <a:ext uri="{0D108BD9-81ED-4DB2-BD59-A6C34878D82A}">
                    <a16:rowId xmlns:a16="http://schemas.microsoft.com/office/drawing/2014/main" val="1488675411"/>
                  </a:ext>
                </a:extLst>
              </a:tr>
            </a:tbl>
          </a:graphicData>
        </a:graphic>
      </p:graphicFrame>
      <p:graphicFrame>
        <p:nvGraphicFramePr>
          <p:cNvPr id="5" name="Table 4">
            <a:extLst>
              <a:ext uri="{FF2B5EF4-FFF2-40B4-BE49-F238E27FC236}">
                <a16:creationId xmlns:a16="http://schemas.microsoft.com/office/drawing/2014/main" id="{F48FA3C3-0C23-0490-7340-78A28FE3B717}"/>
              </a:ext>
            </a:extLst>
          </p:cNvPr>
          <p:cNvGraphicFramePr>
            <a:graphicFrameLocks noGrp="1"/>
          </p:cNvGraphicFramePr>
          <p:nvPr/>
        </p:nvGraphicFramePr>
        <p:xfrm>
          <a:off x="1527175" y="4390073"/>
          <a:ext cx="3025776" cy="1463040"/>
        </p:xfrm>
        <a:graphic>
          <a:graphicData uri="http://schemas.openxmlformats.org/drawingml/2006/table">
            <a:tbl>
              <a:tblPr firstRow="1" bandRow="1">
                <a:tableStyleId>{5940675A-B579-460E-94D1-54222C63F5DA}</a:tableStyleId>
              </a:tblPr>
              <a:tblGrid>
                <a:gridCol w="504296">
                  <a:extLst>
                    <a:ext uri="{9D8B030D-6E8A-4147-A177-3AD203B41FA5}">
                      <a16:colId xmlns:a16="http://schemas.microsoft.com/office/drawing/2014/main" val="477612998"/>
                    </a:ext>
                  </a:extLst>
                </a:gridCol>
                <a:gridCol w="504296">
                  <a:extLst>
                    <a:ext uri="{9D8B030D-6E8A-4147-A177-3AD203B41FA5}">
                      <a16:colId xmlns:a16="http://schemas.microsoft.com/office/drawing/2014/main" val="3116682811"/>
                    </a:ext>
                  </a:extLst>
                </a:gridCol>
                <a:gridCol w="504296">
                  <a:extLst>
                    <a:ext uri="{9D8B030D-6E8A-4147-A177-3AD203B41FA5}">
                      <a16:colId xmlns:a16="http://schemas.microsoft.com/office/drawing/2014/main" val="1130038023"/>
                    </a:ext>
                  </a:extLst>
                </a:gridCol>
                <a:gridCol w="504296">
                  <a:extLst>
                    <a:ext uri="{9D8B030D-6E8A-4147-A177-3AD203B41FA5}">
                      <a16:colId xmlns:a16="http://schemas.microsoft.com/office/drawing/2014/main" val="2340234092"/>
                    </a:ext>
                  </a:extLst>
                </a:gridCol>
                <a:gridCol w="504296">
                  <a:extLst>
                    <a:ext uri="{9D8B030D-6E8A-4147-A177-3AD203B41FA5}">
                      <a16:colId xmlns:a16="http://schemas.microsoft.com/office/drawing/2014/main" val="369925797"/>
                    </a:ext>
                  </a:extLst>
                </a:gridCol>
                <a:gridCol w="504296">
                  <a:extLst>
                    <a:ext uri="{9D8B030D-6E8A-4147-A177-3AD203B41FA5}">
                      <a16:colId xmlns:a16="http://schemas.microsoft.com/office/drawing/2014/main" val="1147166506"/>
                    </a:ext>
                  </a:extLst>
                </a:gridCol>
              </a:tblGrid>
              <a:tr h="353030">
                <a:tc>
                  <a:txBody>
                    <a:bodyPr/>
                    <a:lstStyle/>
                    <a:p>
                      <a:endParaRPr lang="en-US"/>
                    </a:p>
                  </a:txBody>
                  <a:tcPr>
                    <a:solidFill>
                      <a:schemeClr val="bg1">
                        <a:lumMod val="95000"/>
                      </a:schemeClr>
                    </a:solidFill>
                  </a:tcPr>
                </a:tc>
                <a:tc>
                  <a:txBody>
                    <a:bodyPr/>
                    <a:lstStyle/>
                    <a:p>
                      <a:endParaRPr lang="en-US"/>
                    </a:p>
                  </a:txBody>
                  <a:tcPr>
                    <a:solidFill>
                      <a:schemeClr val="accent2"/>
                    </a:solidFill>
                  </a:tcPr>
                </a:tc>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extLst>
                  <a:ext uri="{0D108BD9-81ED-4DB2-BD59-A6C34878D82A}">
                    <a16:rowId xmlns:a16="http://schemas.microsoft.com/office/drawing/2014/main" val="1467420592"/>
                  </a:ext>
                </a:extLst>
              </a:tr>
              <a:tr h="353030">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tc>
                  <a:txBody>
                    <a:bodyPr/>
                    <a:lstStyle/>
                    <a:p>
                      <a:endParaRPr lang="en-US"/>
                    </a:p>
                  </a:txBody>
                  <a:tcPr>
                    <a:solidFill>
                      <a:schemeClr val="accent2"/>
                    </a:solidFill>
                  </a:tcPr>
                </a:tc>
                <a:tc>
                  <a:txBody>
                    <a:bodyPr/>
                    <a:lstStyle/>
                    <a:p>
                      <a:endParaRPr lang="en-US"/>
                    </a:p>
                  </a:txBody>
                  <a:tcPr>
                    <a:solidFill>
                      <a:schemeClr val="accent2"/>
                    </a:solidFill>
                  </a:tcPr>
                </a:tc>
                <a:tc>
                  <a:txBody>
                    <a:bodyPr/>
                    <a:lstStyle/>
                    <a:p>
                      <a:endParaRPr lang="en-US"/>
                    </a:p>
                  </a:txBody>
                  <a:tcPr>
                    <a:solidFill>
                      <a:schemeClr val="bg1">
                        <a:lumMod val="95000"/>
                      </a:schemeClr>
                    </a:solidFill>
                  </a:tcPr>
                </a:tc>
                <a:extLst>
                  <a:ext uri="{0D108BD9-81ED-4DB2-BD59-A6C34878D82A}">
                    <a16:rowId xmlns:a16="http://schemas.microsoft.com/office/drawing/2014/main" val="3756962783"/>
                  </a:ext>
                </a:extLst>
              </a:tr>
              <a:tr h="353030">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extLst>
                  <a:ext uri="{0D108BD9-81ED-4DB2-BD59-A6C34878D82A}">
                    <a16:rowId xmlns:a16="http://schemas.microsoft.com/office/drawing/2014/main" val="3917021020"/>
                  </a:ext>
                </a:extLst>
              </a:tr>
              <a:tr h="353030">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tc>
                  <a:txBody>
                    <a:bodyPr/>
                    <a:lstStyle/>
                    <a:p>
                      <a:endParaRPr lang="en-US"/>
                    </a:p>
                  </a:txBody>
                  <a:tcPr>
                    <a:solidFill>
                      <a:schemeClr val="accent2"/>
                    </a:solidFill>
                  </a:tcPr>
                </a:tc>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extLst>
                  <a:ext uri="{0D108BD9-81ED-4DB2-BD59-A6C34878D82A}">
                    <a16:rowId xmlns:a16="http://schemas.microsoft.com/office/drawing/2014/main" val="1488675411"/>
                  </a:ext>
                </a:extLst>
              </a:tr>
            </a:tbl>
          </a:graphicData>
        </a:graphic>
      </p:graphicFrame>
      <p:sp>
        <p:nvSpPr>
          <p:cNvPr id="7" name="Arrow: Curved Right 6">
            <a:extLst>
              <a:ext uri="{FF2B5EF4-FFF2-40B4-BE49-F238E27FC236}">
                <a16:creationId xmlns:a16="http://schemas.microsoft.com/office/drawing/2014/main" id="{9B5D7ABF-F5F7-4007-1342-0DD93D19695B}"/>
              </a:ext>
            </a:extLst>
          </p:cNvPr>
          <p:cNvSpPr/>
          <p:nvPr/>
        </p:nvSpPr>
        <p:spPr>
          <a:xfrm rot="10800000">
            <a:off x="4040726" y="3200759"/>
            <a:ext cx="876300" cy="1767125"/>
          </a:xfrm>
          <a:prstGeom prst="curvedRightArrow">
            <a:avLst>
              <a:gd name="adj1" fmla="val 0"/>
              <a:gd name="adj2" fmla="val 21513"/>
              <a:gd name="adj3" fmla="val 16304"/>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3F38A671-2379-A58A-9413-FB0BD53D3478}"/>
              </a:ext>
            </a:extLst>
          </p:cNvPr>
          <p:cNvSpPr txBox="1"/>
          <p:nvPr/>
        </p:nvSpPr>
        <p:spPr>
          <a:xfrm>
            <a:off x="4814711" y="4538050"/>
            <a:ext cx="1265283" cy="646331"/>
          </a:xfrm>
          <a:prstGeom prst="rect">
            <a:avLst/>
          </a:prstGeom>
          <a:noFill/>
        </p:spPr>
        <p:txBody>
          <a:bodyPr wrap="none" rtlCol="0">
            <a:spAutoFit/>
          </a:bodyPr>
          <a:lstStyle/>
          <a:p>
            <a:r>
              <a:rPr lang="en-IN">
                <a:latin typeface="Segoe UI" panose="020B0502040204020203" pitchFamily="34" charset="0"/>
                <a:cs typeface="Segoe UI" panose="020B0502040204020203" pitchFamily="34" charset="0"/>
              </a:rPr>
              <a:t>Hot page</a:t>
            </a:r>
          </a:p>
          <a:p>
            <a:r>
              <a:rPr lang="en-IN">
                <a:latin typeface="Segoe UI" panose="020B0502040204020203" pitchFamily="34" charset="0"/>
                <a:cs typeface="Segoe UI" panose="020B0502040204020203" pitchFamily="34" charset="0"/>
              </a:rPr>
              <a:t>promotion</a:t>
            </a:r>
            <a:endParaRPr lang="en-US">
              <a:latin typeface="Segoe UI" panose="020B0502040204020203" pitchFamily="34" charset="0"/>
              <a:cs typeface="Segoe UI" panose="020B0502040204020203" pitchFamily="34" charset="0"/>
            </a:endParaRPr>
          </a:p>
        </p:txBody>
      </p:sp>
      <p:sp>
        <p:nvSpPr>
          <p:cNvPr id="11" name="TextBox 10">
            <a:extLst>
              <a:ext uri="{FF2B5EF4-FFF2-40B4-BE49-F238E27FC236}">
                <a16:creationId xmlns:a16="http://schemas.microsoft.com/office/drawing/2014/main" id="{C9B757CC-C4FC-0029-CF21-D00D46B08820}"/>
              </a:ext>
            </a:extLst>
          </p:cNvPr>
          <p:cNvSpPr txBox="1"/>
          <p:nvPr/>
        </p:nvSpPr>
        <p:spPr>
          <a:xfrm>
            <a:off x="2095092" y="3429000"/>
            <a:ext cx="2091406" cy="400110"/>
          </a:xfrm>
          <a:prstGeom prst="rect">
            <a:avLst/>
          </a:prstGeom>
          <a:noFill/>
        </p:spPr>
        <p:txBody>
          <a:bodyPr wrap="none" rtlCol="0">
            <a:spAutoFit/>
          </a:bodyPr>
          <a:lstStyle/>
          <a:p>
            <a:r>
              <a:rPr lang="en-IN" sz="2000">
                <a:latin typeface="Segoe UI" panose="020B0502040204020203" pitchFamily="34" charset="0"/>
                <a:cs typeface="Segoe UI" panose="020B0502040204020203" pitchFamily="34" charset="0"/>
              </a:rPr>
              <a:t>Fast memory tier</a:t>
            </a:r>
            <a:endParaRPr lang="en-US" sz="2000">
              <a:latin typeface="Segoe UI" panose="020B0502040204020203" pitchFamily="34" charset="0"/>
              <a:cs typeface="Segoe UI" panose="020B0502040204020203" pitchFamily="34" charset="0"/>
            </a:endParaRPr>
          </a:p>
        </p:txBody>
      </p:sp>
      <p:sp>
        <p:nvSpPr>
          <p:cNvPr id="12" name="TextBox 11">
            <a:extLst>
              <a:ext uri="{FF2B5EF4-FFF2-40B4-BE49-F238E27FC236}">
                <a16:creationId xmlns:a16="http://schemas.microsoft.com/office/drawing/2014/main" id="{EE1EA3A9-E52B-2217-BC1A-083FCEB24FAF}"/>
              </a:ext>
            </a:extLst>
          </p:cNvPr>
          <p:cNvSpPr txBox="1"/>
          <p:nvPr/>
        </p:nvSpPr>
        <p:spPr>
          <a:xfrm>
            <a:off x="2095092" y="5923597"/>
            <a:ext cx="2185855" cy="400110"/>
          </a:xfrm>
          <a:prstGeom prst="rect">
            <a:avLst/>
          </a:prstGeom>
          <a:noFill/>
        </p:spPr>
        <p:txBody>
          <a:bodyPr wrap="none" rtlCol="0">
            <a:spAutoFit/>
          </a:bodyPr>
          <a:lstStyle/>
          <a:p>
            <a:r>
              <a:rPr lang="en-IN" sz="2000">
                <a:latin typeface="Segoe UI" panose="020B0502040204020203" pitchFamily="34" charset="0"/>
                <a:cs typeface="Segoe UI" panose="020B0502040204020203" pitchFamily="34" charset="0"/>
              </a:rPr>
              <a:t>Slow memory tier</a:t>
            </a:r>
            <a:endParaRPr lang="en-US" sz="2000">
              <a:latin typeface="Segoe UI" panose="020B0502040204020203" pitchFamily="34" charset="0"/>
              <a:cs typeface="Segoe UI" panose="020B0502040204020203" pitchFamily="34" charset="0"/>
            </a:endParaRPr>
          </a:p>
        </p:txBody>
      </p:sp>
      <p:sp>
        <p:nvSpPr>
          <p:cNvPr id="13" name="TextBox 12">
            <a:extLst>
              <a:ext uri="{FF2B5EF4-FFF2-40B4-BE49-F238E27FC236}">
                <a16:creationId xmlns:a16="http://schemas.microsoft.com/office/drawing/2014/main" id="{858F9865-452E-60F9-813D-25F0B7DC2A23}"/>
              </a:ext>
            </a:extLst>
          </p:cNvPr>
          <p:cNvSpPr txBox="1"/>
          <p:nvPr/>
        </p:nvSpPr>
        <p:spPr>
          <a:xfrm>
            <a:off x="30834" y="3343568"/>
            <a:ext cx="1223605" cy="646331"/>
          </a:xfrm>
          <a:prstGeom prst="rect">
            <a:avLst/>
          </a:prstGeom>
          <a:noFill/>
        </p:spPr>
        <p:txBody>
          <a:bodyPr wrap="none" rtlCol="0">
            <a:spAutoFit/>
          </a:bodyPr>
          <a:lstStyle/>
          <a:p>
            <a:r>
              <a:rPr lang="en-IN">
                <a:latin typeface="Segoe UI" panose="020B0502040204020203" pitchFamily="34" charset="0"/>
                <a:cs typeface="Segoe UI" panose="020B0502040204020203" pitchFamily="34" charset="0"/>
              </a:rPr>
              <a:t>Cold page</a:t>
            </a:r>
          </a:p>
          <a:p>
            <a:r>
              <a:rPr lang="en-IN">
                <a:latin typeface="Segoe UI" panose="020B0502040204020203" pitchFamily="34" charset="0"/>
                <a:cs typeface="Segoe UI" panose="020B0502040204020203" pitchFamily="34" charset="0"/>
              </a:rPr>
              <a:t>demotion</a:t>
            </a:r>
            <a:endParaRPr lang="en-US">
              <a:latin typeface="Segoe UI" panose="020B0502040204020203" pitchFamily="34" charset="0"/>
              <a:cs typeface="Segoe UI" panose="020B0502040204020203" pitchFamily="34" charset="0"/>
            </a:endParaRPr>
          </a:p>
        </p:txBody>
      </p:sp>
      <p:sp>
        <p:nvSpPr>
          <p:cNvPr id="9" name="TextBox 8">
            <a:extLst>
              <a:ext uri="{FF2B5EF4-FFF2-40B4-BE49-F238E27FC236}">
                <a16:creationId xmlns:a16="http://schemas.microsoft.com/office/drawing/2014/main" id="{A8AE3713-2894-EFC3-B0C7-33AA80F2E804}"/>
              </a:ext>
            </a:extLst>
          </p:cNvPr>
          <p:cNvSpPr txBox="1"/>
          <p:nvPr/>
        </p:nvSpPr>
        <p:spPr>
          <a:xfrm>
            <a:off x="6096000" y="1690688"/>
            <a:ext cx="5374175" cy="851297"/>
          </a:xfrm>
          <a:prstGeom prst="roundRect">
            <a:avLst/>
          </a:prstGeom>
          <a:solidFill>
            <a:schemeClr val="accent4">
              <a:lumMod val="20000"/>
              <a:lumOff val="80000"/>
            </a:schemeClr>
          </a:solidFill>
          <a:ln>
            <a:noFill/>
          </a:ln>
        </p:spPr>
        <p:txBody>
          <a:bodyPr wrap="square" rtlCol="0">
            <a:spAutoFit/>
          </a:bodyPr>
          <a:lstStyle/>
          <a:p>
            <a:pPr algn="ctr"/>
            <a:r>
              <a:rPr lang="en-US" sz="2200" b="1">
                <a:solidFill>
                  <a:srgbClr val="C00000"/>
                </a:solidFill>
                <a:latin typeface="Segoe UI" panose="020B0502040204020203" pitchFamily="34" charset="0"/>
                <a:cs typeface="Segoe UI" panose="020B0502040204020203" pitchFamily="34" charset="0"/>
              </a:rPr>
              <a:t>What</a:t>
            </a:r>
            <a:r>
              <a:rPr lang="en-US" sz="2200">
                <a:latin typeface="Segoe UI" panose="020B0502040204020203" pitchFamily="34" charset="0"/>
                <a:cs typeface="Segoe UI" panose="020B0502040204020203" pitchFamily="34" charset="0"/>
              </a:rPr>
              <a:t> data should be placed </a:t>
            </a:r>
            <a:r>
              <a:rPr lang="en-US" sz="2200" b="1">
                <a:solidFill>
                  <a:srgbClr val="C00000"/>
                </a:solidFill>
                <a:latin typeface="Segoe UI" panose="020B0502040204020203" pitchFamily="34" charset="0"/>
                <a:cs typeface="Segoe UI" panose="020B0502040204020203" pitchFamily="34" charset="0"/>
              </a:rPr>
              <a:t>where</a:t>
            </a:r>
            <a:r>
              <a:rPr lang="en-US" sz="2200">
                <a:latin typeface="Segoe UI" panose="020B0502040204020203" pitchFamily="34" charset="0"/>
                <a:cs typeface="Segoe UI" panose="020B0502040204020203" pitchFamily="34" charset="0"/>
              </a:rPr>
              <a:t> </a:t>
            </a:r>
            <a:br>
              <a:rPr lang="en-US" sz="2200">
                <a:latin typeface="Segoe UI" panose="020B0502040204020203" pitchFamily="34" charset="0"/>
                <a:cs typeface="Segoe UI" panose="020B0502040204020203" pitchFamily="34" charset="0"/>
              </a:rPr>
            </a:br>
            <a:r>
              <a:rPr lang="en-US" sz="2200">
                <a:latin typeface="Segoe UI" panose="020B0502040204020203" pitchFamily="34" charset="0"/>
                <a:cs typeface="Segoe UI" panose="020B0502040204020203" pitchFamily="34" charset="0"/>
              </a:rPr>
              <a:t>and </a:t>
            </a:r>
            <a:r>
              <a:rPr lang="en-US" sz="2200" b="1">
                <a:solidFill>
                  <a:srgbClr val="C00000"/>
                </a:solidFill>
                <a:latin typeface="Segoe UI" panose="020B0502040204020203" pitchFamily="34" charset="0"/>
                <a:cs typeface="Segoe UI" panose="020B0502040204020203" pitchFamily="34" charset="0"/>
              </a:rPr>
              <a:t>when</a:t>
            </a:r>
            <a:r>
              <a:rPr lang="en-US" sz="2200">
                <a:latin typeface="Segoe UI" panose="020B0502040204020203" pitchFamily="34" charset="0"/>
                <a:cs typeface="Segoe UI" panose="020B0502040204020203" pitchFamily="34" charset="0"/>
              </a:rPr>
              <a:t> should we move it?</a:t>
            </a:r>
            <a:endParaRPr lang="en-IN" sz="2200">
              <a:latin typeface="Segoe UI" panose="020B0502040204020203" pitchFamily="34" charset="0"/>
              <a:cs typeface="Segoe UI" panose="020B0502040204020203" pitchFamily="34" charset="0"/>
            </a:endParaRPr>
          </a:p>
        </p:txBody>
      </p:sp>
      <p:sp>
        <p:nvSpPr>
          <p:cNvPr id="17" name="TextBox 16">
            <a:extLst>
              <a:ext uri="{FF2B5EF4-FFF2-40B4-BE49-F238E27FC236}">
                <a16:creationId xmlns:a16="http://schemas.microsoft.com/office/drawing/2014/main" id="{19AA8291-37BC-82A8-0988-B495A940D4D6}"/>
              </a:ext>
            </a:extLst>
          </p:cNvPr>
          <p:cNvSpPr txBox="1"/>
          <p:nvPr/>
        </p:nvSpPr>
        <p:spPr>
          <a:xfrm>
            <a:off x="6119121" y="5028327"/>
            <a:ext cx="4682597" cy="476726"/>
          </a:xfrm>
          <a:prstGeom prst="roundRect">
            <a:avLst/>
          </a:prstGeom>
          <a:solidFill>
            <a:schemeClr val="accent5">
              <a:lumMod val="20000"/>
              <a:lumOff val="80000"/>
            </a:schemeClr>
          </a:solidFill>
          <a:ln>
            <a:noFill/>
          </a:ln>
        </p:spPr>
        <p:txBody>
          <a:bodyPr wrap="square" rtlCol="0">
            <a:spAutoFit/>
          </a:bodyPr>
          <a:lstStyle/>
          <a:p>
            <a:r>
              <a:rPr lang="en-IN" sz="2200" b="1" u="sng">
                <a:latin typeface="Segoe UI" panose="020B0502040204020203" pitchFamily="34" charset="0"/>
                <a:cs typeface="Segoe UI" panose="020B0502040204020203" pitchFamily="34" charset="0"/>
              </a:rPr>
              <a:t>Step 3</a:t>
            </a:r>
            <a:r>
              <a:rPr lang="en-IN" sz="2200">
                <a:latin typeface="Segoe UI" panose="020B0502040204020203" pitchFamily="34" charset="0"/>
                <a:cs typeface="Segoe UI" panose="020B0502040204020203" pitchFamily="34" charset="0"/>
              </a:rPr>
              <a:t>: Migrate data across tiers</a:t>
            </a:r>
          </a:p>
        </p:txBody>
      </p:sp>
      <p:pic>
        <p:nvPicPr>
          <p:cNvPr id="19" name="Picture 18" descr="A group of blue and silver computer parts&#10;&#10;Description automatically generated">
            <a:extLst>
              <a:ext uri="{FF2B5EF4-FFF2-40B4-BE49-F238E27FC236}">
                <a16:creationId xmlns:a16="http://schemas.microsoft.com/office/drawing/2014/main" id="{6C22A470-B111-8A83-00F3-271262A3B982}"/>
              </a:ext>
            </a:extLst>
          </p:cNvPr>
          <p:cNvPicPr>
            <a:picLocks noChangeAspect="1"/>
          </p:cNvPicPr>
          <p:nvPr/>
        </p:nvPicPr>
        <p:blipFill>
          <a:blip r:embed="rId2"/>
          <a:srcRect l="9016" t="9776" r="9024" b="14743"/>
          <a:stretch/>
        </p:blipFill>
        <p:spPr>
          <a:xfrm flipH="1">
            <a:off x="568466" y="4370347"/>
            <a:ext cx="787182" cy="668279"/>
          </a:xfrm>
          <a:prstGeom prst="rect">
            <a:avLst/>
          </a:prstGeom>
        </p:spPr>
      </p:pic>
      <p:pic>
        <p:nvPicPr>
          <p:cNvPr id="20" name="Picture 19" descr="Samsung Electronics Introduces Industry's First 512GB CXL Memory Module |  Samsung Semiconductor Global">
            <a:extLst>
              <a:ext uri="{FF2B5EF4-FFF2-40B4-BE49-F238E27FC236}">
                <a16:creationId xmlns:a16="http://schemas.microsoft.com/office/drawing/2014/main" id="{988958A0-0E25-C320-D3E4-56A92D12B27E}"/>
              </a:ext>
            </a:extLst>
          </p:cNvPr>
          <p:cNvPicPr>
            <a:picLocks noChangeAspect="1"/>
          </p:cNvPicPr>
          <p:nvPr/>
        </p:nvPicPr>
        <p:blipFill>
          <a:blip r:embed="rId3"/>
          <a:stretch>
            <a:fillRect/>
          </a:stretch>
        </p:blipFill>
        <p:spPr>
          <a:xfrm flipH="1">
            <a:off x="409591" y="5089181"/>
            <a:ext cx="1104931" cy="763932"/>
          </a:xfrm>
          <a:prstGeom prst="rect">
            <a:avLst/>
          </a:prstGeom>
        </p:spPr>
      </p:pic>
      <p:pic>
        <p:nvPicPr>
          <p:cNvPr id="21" name="Picture 2" descr="What Is DIMM? | Enterprise Storage Forum">
            <a:extLst>
              <a:ext uri="{FF2B5EF4-FFF2-40B4-BE49-F238E27FC236}">
                <a16:creationId xmlns:a16="http://schemas.microsoft.com/office/drawing/2014/main" id="{998817C7-2658-990A-3FE2-CBE6C051EF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576" y="2590894"/>
            <a:ext cx="778072" cy="372226"/>
          </a:xfrm>
          <a:prstGeom prst="rect">
            <a:avLst/>
          </a:prstGeom>
          <a:noFill/>
          <a:extLst>
            <a:ext uri="{909E8E84-426E-40DD-AFC4-6F175D3DCCD1}">
              <a14:hiddenFill xmlns:a14="http://schemas.microsoft.com/office/drawing/2010/main">
                <a:solidFill>
                  <a:srgbClr val="FFFFFF"/>
                </a:solidFill>
              </a14:hiddenFill>
            </a:ext>
          </a:extLst>
        </p:spPr>
      </p:pic>
      <p:sp>
        <p:nvSpPr>
          <p:cNvPr id="6" name="Arrow: Curved Right 5">
            <a:extLst>
              <a:ext uri="{FF2B5EF4-FFF2-40B4-BE49-F238E27FC236}">
                <a16:creationId xmlns:a16="http://schemas.microsoft.com/office/drawing/2014/main" id="{8E20F88F-0A70-5328-B70C-416EACE702CE}"/>
              </a:ext>
            </a:extLst>
          </p:cNvPr>
          <p:cNvSpPr/>
          <p:nvPr/>
        </p:nvSpPr>
        <p:spPr>
          <a:xfrm>
            <a:off x="1163100" y="3262075"/>
            <a:ext cx="876300" cy="1767125"/>
          </a:xfrm>
          <a:prstGeom prst="curvedRightArrow">
            <a:avLst>
              <a:gd name="adj1" fmla="val 0"/>
              <a:gd name="adj2" fmla="val 21513"/>
              <a:gd name="adj3" fmla="val 16304"/>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Title 1">
            <a:extLst>
              <a:ext uri="{FF2B5EF4-FFF2-40B4-BE49-F238E27FC236}">
                <a16:creationId xmlns:a16="http://schemas.microsoft.com/office/drawing/2014/main" id="{0FFE0D6B-FDA5-533F-5C88-3EBB9FFC6DE1}"/>
              </a:ext>
            </a:extLst>
          </p:cNvPr>
          <p:cNvSpPr>
            <a:spLocks noGrp="1"/>
          </p:cNvSpPr>
          <p:nvPr>
            <p:ph type="title"/>
          </p:nvPr>
        </p:nvSpPr>
        <p:spPr/>
        <p:txBody>
          <a:bodyPr/>
          <a:lstStyle/>
          <a:p>
            <a:r>
              <a:rPr lang="en-US"/>
              <a:t>Software-managed Memory Tiering</a:t>
            </a:r>
          </a:p>
        </p:txBody>
      </p:sp>
      <p:sp>
        <p:nvSpPr>
          <p:cNvPr id="2" name="TextBox 1">
            <a:extLst>
              <a:ext uri="{FF2B5EF4-FFF2-40B4-BE49-F238E27FC236}">
                <a16:creationId xmlns:a16="http://schemas.microsoft.com/office/drawing/2014/main" id="{EF77A31A-7587-3751-5396-A8B480F4224A}"/>
              </a:ext>
            </a:extLst>
          </p:cNvPr>
          <p:cNvSpPr txBox="1"/>
          <p:nvPr/>
        </p:nvSpPr>
        <p:spPr>
          <a:xfrm>
            <a:off x="6085114" y="3181194"/>
            <a:ext cx="4682597" cy="476726"/>
          </a:xfrm>
          <a:prstGeom prst="roundRect">
            <a:avLst/>
          </a:prstGeom>
          <a:solidFill>
            <a:schemeClr val="accent5">
              <a:lumMod val="20000"/>
              <a:lumOff val="80000"/>
            </a:schemeClr>
          </a:solidFill>
          <a:ln>
            <a:noFill/>
          </a:ln>
        </p:spPr>
        <p:txBody>
          <a:bodyPr wrap="none" rtlCol="0">
            <a:spAutoFit/>
          </a:bodyPr>
          <a:lstStyle/>
          <a:p>
            <a:r>
              <a:rPr lang="en-IN" sz="2200" b="1" u="sng">
                <a:latin typeface="Segoe UI" panose="020B0502040204020203" pitchFamily="34" charset="0"/>
                <a:cs typeface="Segoe UI" panose="020B0502040204020203" pitchFamily="34" charset="0"/>
              </a:rPr>
              <a:t>Step 1</a:t>
            </a:r>
            <a:r>
              <a:rPr lang="en-IN" sz="2200">
                <a:latin typeface="Segoe UI" panose="020B0502040204020203" pitchFamily="34" charset="0"/>
                <a:cs typeface="Segoe UI" panose="020B0502040204020203" pitchFamily="34" charset="0"/>
              </a:rPr>
              <a:t>: Gather memory access info</a:t>
            </a:r>
            <a:endParaRPr lang="en-IN" sz="2000">
              <a:latin typeface="Segoe UI" panose="020B0502040204020203" pitchFamily="34" charset="0"/>
              <a:cs typeface="Segoe UI" panose="020B0502040204020203" pitchFamily="34" charset="0"/>
            </a:endParaRPr>
          </a:p>
        </p:txBody>
      </p:sp>
      <p:sp>
        <p:nvSpPr>
          <p:cNvPr id="10" name="TextBox 9">
            <a:extLst>
              <a:ext uri="{FF2B5EF4-FFF2-40B4-BE49-F238E27FC236}">
                <a16:creationId xmlns:a16="http://schemas.microsoft.com/office/drawing/2014/main" id="{34187F66-002B-1239-C212-A9D649C04C8E}"/>
              </a:ext>
            </a:extLst>
          </p:cNvPr>
          <p:cNvSpPr txBox="1"/>
          <p:nvPr/>
        </p:nvSpPr>
        <p:spPr>
          <a:xfrm>
            <a:off x="0" y="6492240"/>
            <a:ext cx="1463040" cy="369332"/>
          </a:xfrm>
          <a:prstGeom prst="rect">
            <a:avLst/>
          </a:prstGeom>
          <a:solidFill>
            <a:schemeClr val="bg1">
              <a:lumMod val="85000"/>
            </a:schemeClr>
          </a:solidFill>
        </p:spPr>
        <p:txBody>
          <a:bodyPr wrap="square" lIns="91440" tIns="45720" rIns="91440" bIns="45720" rtlCol="0" anchor="t">
            <a:spAutoFit/>
          </a:bodyPr>
          <a:lstStyle/>
          <a:p>
            <a:r>
              <a:rPr lang="en-US">
                <a:latin typeface="Segoe UI"/>
                <a:cs typeface="Segoe UI"/>
              </a:rPr>
              <a:t>Background</a:t>
            </a:r>
            <a:endParaRPr lang="en-US" err="1"/>
          </a:p>
        </p:txBody>
      </p:sp>
      <p:sp>
        <p:nvSpPr>
          <p:cNvPr id="3" name="TextBox 2">
            <a:extLst>
              <a:ext uri="{FF2B5EF4-FFF2-40B4-BE49-F238E27FC236}">
                <a16:creationId xmlns:a16="http://schemas.microsoft.com/office/drawing/2014/main" id="{262228FE-6E59-3D15-6116-E96444E6F361}"/>
              </a:ext>
            </a:extLst>
          </p:cNvPr>
          <p:cNvSpPr txBox="1"/>
          <p:nvPr/>
        </p:nvSpPr>
        <p:spPr>
          <a:xfrm>
            <a:off x="6102628" y="4065209"/>
            <a:ext cx="4665083" cy="476726"/>
          </a:xfrm>
          <a:prstGeom prst="roundRect">
            <a:avLst/>
          </a:prstGeom>
          <a:solidFill>
            <a:schemeClr val="accent5">
              <a:lumMod val="20000"/>
              <a:lumOff val="80000"/>
            </a:schemeClr>
          </a:solidFill>
          <a:ln>
            <a:noFill/>
          </a:ln>
        </p:spPr>
        <p:txBody>
          <a:bodyPr wrap="square" lIns="91440" tIns="45720" rIns="91440" bIns="45720" rtlCol="0" anchor="t">
            <a:spAutoFit/>
          </a:bodyPr>
          <a:lstStyle/>
          <a:p>
            <a:r>
              <a:rPr lang="en-IN" sz="2200" b="1" u="sng">
                <a:latin typeface="Segoe UI"/>
                <a:cs typeface="Segoe UI"/>
              </a:rPr>
              <a:t>Step 2</a:t>
            </a:r>
            <a:r>
              <a:rPr lang="en-IN" sz="2200">
                <a:latin typeface="Segoe UI"/>
                <a:cs typeface="Segoe UI"/>
              </a:rPr>
              <a:t>: Classify </a:t>
            </a:r>
            <a:r>
              <a:rPr lang="en-IN" sz="2200" b="1">
                <a:solidFill>
                  <a:srgbClr val="C00000"/>
                </a:solidFill>
                <a:latin typeface="Segoe UI"/>
                <a:cs typeface="Segoe UI"/>
              </a:rPr>
              <a:t>hot </a:t>
            </a:r>
            <a:r>
              <a:rPr lang="en-IN" sz="2200">
                <a:latin typeface="Segoe UI"/>
                <a:cs typeface="Segoe UI"/>
              </a:rPr>
              <a:t>and </a:t>
            </a:r>
            <a:r>
              <a:rPr lang="en-IN" sz="2200" b="1">
                <a:solidFill>
                  <a:schemeClr val="accent1"/>
                </a:solidFill>
                <a:latin typeface="Segoe UI"/>
                <a:cs typeface="Segoe UI"/>
              </a:rPr>
              <a:t>cold </a:t>
            </a:r>
            <a:r>
              <a:rPr lang="en-IN" sz="2200">
                <a:latin typeface="Segoe UI"/>
                <a:cs typeface="Segoe UI"/>
              </a:rPr>
              <a:t>data</a:t>
            </a:r>
            <a:endParaRPr lang="en-IN" sz="2000">
              <a:latin typeface="Segoe UI"/>
              <a:cs typeface="Segoe UI"/>
            </a:endParaRPr>
          </a:p>
        </p:txBody>
      </p:sp>
      <p:sp>
        <p:nvSpPr>
          <p:cNvPr id="16" name="Slide Number Placeholder 5">
            <a:extLst>
              <a:ext uri="{FF2B5EF4-FFF2-40B4-BE49-F238E27FC236}">
                <a16:creationId xmlns:a16="http://schemas.microsoft.com/office/drawing/2014/main" id="{BF9EEE7B-BDC3-02A7-3907-776CE977AD83}"/>
              </a:ext>
            </a:extLst>
          </p:cNvPr>
          <p:cNvSpPr txBox="1">
            <a:spLocks/>
          </p:cNvSpPr>
          <p:nvPr/>
        </p:nvSpPr>
        <p:spPr>
          <a:xfrm>
            <a:off x="8610600" y="6356350"/>
            <a:ext cx="2743200" cy="365125"/>
          </a:xfrm>
          <a:prstGeom prst="rect">
            <a:avLst/>
          </a:prstGeom>
        </p:spPr>
        <p:txBody>
          <a:bodyPr anchor="ctr"/>
          <a:lstStyle>
            <a:defPPr>
              <a:defRPr lang="en-US"/>
            </a:defPPr>
            <a:lvl1pPr marL="0" algn="r" defTabSz="914400" rtl="0" eaLnBrk="1" latinLnBrk="0" hangingPunct="1">
              <a:defRPr sz="1200" kern="1200">
                <a:solidFill>
                  <a:schemeClr val="tx1">
                    <a:lumMod val="50000"/>
                    <a:lumOff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mtClean="0"/>
              <a:pPr/>
              <a:t>11</a:t>
            </a:fld>
            <a:endParaRPr lang="en-US"/>
          </a:p>
        </p:txBody>
      </p:sp>
    </p:spTree>
    <p:extLst>
      <p:ext uri="{BB962C8B-B14F-4D97-AF65-F5344CB8AC3E}">
        <p14:creationId xmlns:p14="http://schemas.microsoft.com/office/powerpoint/2010/main" val="3528692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animBg="1"/>
      <p:bldP spid="2"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6533FEAA-EB2D-F116-A190-D01106259C23}"/>
              </a:ext>
            </a:extLst>
          </p:cNvPr>
          <p:cNvSpPr/>
          <p:nvPr/>
        </p:nvSpPr>
        <p:spPr>
          <a:xfrm>
            <a:off x="1582655" y="4128278"/>
            <a:ext cx="9093200" cy="1693084"/>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A32712E8-8682-FDCD-57CA-0752181B15BC}"/>
              </a:ext>
            </a:extLst>
          </p:cNvPr>
          <p:cNvSpPr/>
          <p:nvPr/>
        </p:nvSpPr>
        <p:spPr>
          <a:xfrm>
            <a:off x="1549400" y="2542543"/>
            <a:ext cx="9093200" cy="1487393"/>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737E38-16B3-F063-0C75-E8BF1E1F0AB8}"/>
              </a:ext>
            </a:extLst>
          </p:cNvPr>
          <p:cNvSpPr>
            <a:spLocks noGrp="1"/>
          </p:cNvSpPr>
          <p:nvPr>
            <p:ph type="title"/>
          </p:nvPr>
        </p:nvSpPr>
        <p:spPr/>
        <p:txBody>
          <a:bodyPr/>
          <a:lstStyle/>
          <a:p>
            <a:r>
              <a:rPr lang="en-US"/>
              <a:t>Existing systems</a:t>
            </a:r>
          </a:p>
        </p:txBody>
      </p:sp>
      <p:sp>
        <p:nvSpPr>
          <p:cNvPr id="11" name="Slide Number Placeholder 10">
            <a:extLst>
              <a:ext uri="{FF2B5EF4-FFF2-40B4-BE49-F238E27FC236}">
                <a16:creationId xmlns:a16="http://schemas.microsoft.com/office/drawing/2014/main" id="{43C5B951-93EF-06E4-29A3-FCBB3643A4B6}"/>
              </a:ext>
            </a:extLst>
          </p:cNvPr>
          <p:cNvSpPr>
            <a:spLocks noGrp="1"/>
          </p:cNvSpPr>
          <p:nvPr>
            <p:ph type="sldNum" sz="quarter" idx="4"/>
          </p:nvPr>
        </p:nvSpPr>
        <p:spPr>
          <a:xfrm>
            <a:off x="8610600" y="6356350"/>
            <a:ext cx="2743200" cy="365125"/>
          </a:xfrm>
          <a:prstGeom prst="rect">
            <a:avLst/>
          </a:prstGeom>
        </p:spPr>
        <p:txBody>
          <a:bodyPr anchor="ctr"/>
          <a:lstStyle>
            <a:defPPr>
              <a:defRPr lang="en-US"/>
            </a:defPPr>
            <a:lvl1pPr marL="0" algn="r" defTabSz="914400" rtl="0" eaLnBrk="1" latinLnBrk="0" hangingPunct="1">
              <a:defRPr sz="1200" kern="1200">
                <a:solidFill>
                  <a:schemeClr val="tx1">
                    <a:lumMod val="50000"/>
                    <a:lumOff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mtClean="0"/>
              <a:pPr/>
              <a:t>12</a:t>
            </a:fld>
            <a:endParaRPr lang="en-US"/>
          </a:p>
        </p:txBody>
      </p:sp>
      <p:cxnSp>
        <p:nvCxnSpPr>
          <p:cNvPr id="16" name="Straight Arrow Connector 15">
            <a:extLst>
              <a:ext uri="{FF2B5EF4-FFF2-40B4-BE49-F238E27FC236}">
                <a16:creationId xmlns:a16="http://schemas.microsoft.com/office/drawing/2014/main" id="{5D6EB3B8-D566-9AA2-9176-55B290632E9B}"/>
              </a:ext>
            </a:extLst>
          </p:cNvPr>
          <p:cNvCxnSpPr>
            <a:cxnSpLocks/>
          </p:cNvCxnSpPr>
          <p:nvPr/>
        </p:nvCxnSpPr>
        <p:spPr>
          <a:xfrm flipV="1">
            <a:off x="1549400" y="1997169"/>
            <a:ext cx="0" cy="3865036"/>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992EF0CF-7AE2-E536-347C-C204FACE7796}"/>
              </a:ext>
            </a:extLst>
          </p:cNvPr>
          <p:cNvCxnSpPr>
            <a:cxnSpLocks/>
          </p:cNvCxnSpPr>
          <p:nvPr/>
        </p:nvCxnSpPr>
        <p:spPr>
          <a:xfrm>
            <a:off x="1549400" y="5862205"/>
            <a:ext cx="9093200"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189CBCBA-DEBA-44A7-7B63-86AF11B19843}"/>
              </a:ext>
            </a:extLst>
          </p:cNvPr>
          <p:cNvSpPr txBox="1"/>
          <p:nvPr/>
        </p:nvSpPr>
        <p:spPr>
          <a:xfrm>
            <a:off x="4398035" y="5948713"/>
            <a:ext cx="3395930" cy="461665"/>
          </a:xfrm>
          <a:prstGeom prst="rect">
            <a:avLst/>
          </a:prstGeom>
          <a:noFill/>
        </p:spPr>
        <p:txBody>
          <a:bodyPr wrap="none" rtlCol="0">
            <a:spAutoFit/>
          </a:bodyPr>
          <a:lstStyle/>
          <a:p>
            <a:r>
              <a:rPr lang="en-US" sz="2400">
                <a:latin typeface="Segoe UI" panose="020B0502040204020203" pitchFamily="34" charset="0"/>
                <a:cs typeface="Segoe UI" panose="020B0502040204020203" pitchFamily="34" charset="0"/>
              </a:rPr>
              <a:t>Page access monitoring</a:t>
            </a:r>
          </a:p>
        </p:txBody>
      </p:sp>
      <p:sp>
        <p:nvSpPr>
          <p:cNvPr id="33" name="TextBox 32">
            <a:extLst>
              <a:ext uri="{FF2B5EF4-FFF2-40B4-BE49-F238E27FC236}">
                <a16:creationId xmlns:a16="http://schemas.microsoft.com/office/drawing/2014/main" id="{147FFD87-3324-C120-B162-7741DFF2730F}"/>
              </a:ext>
            </a:extLst>
          </p:cNvPr>
          <p:cNvSpPr txBox="1"/>
          <p:nvPr/>
        </p:nvSpPr>
        <p:spPr>
          <a:xfrm rot="16200000">
            <a:off x="495301" y="3636148"/>
            <a:ext cx="1372492" cy="461665"/>
          </a:xfrm>
          <a:prstGeom prst="rect">
            <a:avLst/>
          </a:prstGeom>
          <a:noFill/>
        </p:spPr>
        <p:txBody>
          <a:bodyPr wrap="none" rtlCol="0">
            <a:spAutoFit/>
          </a:bodyPr>
          <a:lstStyle/>
          <a:p>
            <a:r>
              <a:rPr lang="en-US" sz="2400">
                <a:latin typeface="Segoe UI" panose="020B0502040204020203" pitchFamily="34" charset="0"/>
                <a:cs typeface="Segoe UI" panose="020B0502040204020203" pitchFamily="34" charset="0"/>
              </a:rPr>
              <a:t>Heuristic</a:t>
            </a:r>
          </a:p>
        </p:txBody>
      </p:sp>
      <p:sp>
        <p:nvSpPr>
          <p:cNvPr id="34" name="TextBox 33">
            <a:extLst>
              <a:ext uri="{FF2B5EF4-FFF2-40B4-BE49-F238E27FC236}">
                <a16:creationId xmlns:a16="http://schemas.microsoft.com/office/drawing/2014/main" id="{AB50F5E7-9D89-CF87-2FF7-C2E48A6C4662}"/>
              </a:ext>
            </a:extLst>
          </p:cNvPr>
          <p:cNvSpPr txBox="1"/>
          <p:nvPr/>
        </p:nvSpPr>
        <p:spPr>
          <a:xfrm>
            <a:off x="1731295" y="1734408"/>
            <a:ext cx="2590774" cy="707886"/>
          </a:xfrm>
          <a:prstGeom prst="rect">
            <a:avLst/>
          </a:prstGeom>
          <a:noFill/>
        </p:spPr>
        <p:txBody>
          <a:bodyPr wrap="none" rtlCol="0">
            <a:spAutoFit/>
          </a:bodyPr>
          <a:lstStyle/>
          <a:p>
            <a:pPr algn="ctr"/>
            <a:r>
              <a:rPr lang="en-US" sz="2000" b="1" u="sng">
                <a:latin typeface="Segoe UI" panose="020B0502040204020203" pitchFamily="34" charset="0"/>
                <a:cs typeface="Segoe UI" panose="020B0502040204020203" pitchFamily="34" charset="0"/>
              </a:rPr>
              <a:t>Page table scanning</a:t>
            </a:r>
            <a:br>
              <a:rPr lang="en-US" sz="2000" b="1" u="sng">
                <a:latin typeface="Segoe UI" panose="020B0502040204020203" pitchFamily="34" charset="0"/>
                <a:cs typeface="Segoe UI" panose="020B0502040204020203" pitchFamily="34" charset="0"/>
              </a:rPr>
            </a:br>
            <a:r>
              <a:rPr lang="en-US" sz="2000" b="1" u="sng">
                <a:latin typeface="Segoe UI" panose="020B0502040204020203" pitchFamily="34" charset="0"/>
                <a:cs typeface="Segoe UI" panose="020B0502040204020203" pitchFamily="34" charset="0"/>
              </a:rPr>
              <a:t>(e.g. DAMON)</a:t>
            </a:r>
          </a:p>
        </p:txBody>
      </p:sp>
      <p:sp>
        <p:nvSpPr>
          <p:cNvPr id="35" name="TextBox 34">
            <a:extLst>
              <a:ext uri="{FF2B5EF4-FFF2-40B4-BE49-F238E27FC236}">
                <a16:creationId xmlns:a16="http://schemas.microsoft.com/office/drawing/2014/main" id="{BDE11284-C532-B6A5-0049-F0C460B9432E}"/>
              </a:ext>
            </a:extLst>
          </p:cNvPr>
          <p:cNvSpPr txBox="1"/>
          <p:nvPr/>
        </p:nvSpPr>
        <p:spPr>
          <a:xfrm>
            <a:off x="5094760" y="1734408"/>
            <a:ext cx="2554610" cy="707886"/>
          </a:xfrm>
          <a:prstGeom prst="rect">
            <a:avLst/>
          </a:prstGeom>
          <a:noFill/>
        </p:spPr>
        <p:txBody>
          <a:bodyPr wrap="none" rtlCol="0">
            <a:spAutoFit/>
          </a:bodyPr>
          <a:lstStyle/>
          <a:p>
            <a:pPr algn="ctr"/>
            <a:r>
              <a:rPr lang="en-US" sz="2000" b="1" u="sng">
                <a:latin typeface="Segoe UI" panose="020B0502040204020203" pitchFamily="34" charset="0"/>
                <a:cs typeface="Segoe UI" panose="020B0502040204020203" pitchFamily="34" charset="0"/>
              </a:rPr>
              <a:t>HW event sampling</a:t>
            </a:r>
            <a:br>
              <a:rPr lang="en-US" sz="2000" b="1" u="sng">
                <a:latin typeface="Segoe UI" panose="020B0502040204020203" pitchFamily="34" charset="0"/>
                <a:cs typeface="Segoe UI" panose="020B0502040204020203" pitchFamily="34" charset="0"/>
              </a:rPr>
            </a:br>
            <a:r>
              <a:rPr lang="en-US" sz="2000" b="1" u="sng">
                <a:latin typeface="Segoe UI" panose="020B0502040204020203" pitchFamily="34" charset="0"/>
                <a:cs typeface="Segoe UI" panose="020B0502040204020203" pitchFamily="34" charset="0"/>
              </a:rPr>
              <a:t>(e.g. PEBS)</a:t>
            </a:r>
          </a:p>
        </p:txBody>
      </p:sp>
      <p:sp>
        <p:nvSpPr>
          <p:cNvPr id="36" name="TextBox 35">
            <a:extLst>
              <a:ext uri="{FF2B5EF4-FFF2-40B4-BE49-F238E27FC236}">
                <a16:creationId xmlns:a16="http://schemas.microsoft.com/office/drawing/2014/main" id="{2406A294-86A1-EB8E-E1A8-3A55BCE289DA}"/>
              </a:ext>
            </a:extLst>
          </p:cNvPr>
          <p:cNvSpPr txBox="1"/>
          <p:nvPr/>
        </p:nvSpPr>
        <p:spPr>
          <a:xfrm>
            <a:off x="8824725" y="1723296"/>
            <a:ext cx="1516762" cy="400110"/>
          </a:xfrm>
          <a:prstGeom prst="rect">
            <a:avLst/>
          </a:prstGeom>
          <a:noFill/>
        </p:spPr>
        <p:txBody>
          <a:bodyPr wrap="none" rtlCol="0">
            <a:spAutoFit/>
          </a:bodyPr>
          <a:lstStyle/>
          <a:p>
            <a:pPr algn="ctr"/>
            <a:r>
              <a:rPr lang="en-US" sz="2000" b="1" u="sng">
                <a:latin typeface="Segoe UI" panose="020B0502040204020203" pitchFamily="34" charset="0"/>
                <a:cs typeface="Segoe UI" panose="020B0502040204020203" pitchFamily="34" charset="0"/>
              </a:rPr>
              <a:t>Page faults</a:t>
            </a:r>
          </a:p>
        </p:txBody>
      </p:sp>
      <p:cxnSp>
        <p:nvCxnSpPr>
          <p:cNvPr id="38" name="Straight Connector 37">
            <a:extLst>
              <a:ext uri="{FF2B5EF4-FFF2-40B4-BE49-F238E27FC236}">
                <a16:creationId xmlns:a16="http://schemas.microsoft.com/office/drawing/2014/main" id="{481D65F3-DFC6-8BF5-BB53-DD457009834E}"/>
              </a:ext>
            </a:extLst>
          </p:cNvPr>
          <p:cNvCxnSpPr>
            <a:cxnSpLocks/>
          </p:cNvCxnSpPr>
          <p:nvPr/>
        </p:nvCxnSpPr>
        <p:spPr>
          <a:xfrm flipV="1">
            <a:off x="1549400" y="4070779"/>
            <a:ext cx="9093200" cy="1"/>
          </a:xfrm>
          <a:prstGeom prst="line">
            <a:avLst/>
          </a:prstGeom>
          <a:ln w="28575">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42" name="Rounded Rectangle 41">
            <a:extLst>
              <a:ext uri="{FF2B5EF4-FFF2-40B4-BE49-F238E27FC236}">
                <a16:creationId xmlns:a16="http://schemas.microsoft.com/office/drawing/2014/main" id="{AD90C9CA-1CF0-CAAB-D14F-4E2E7A59F234}"/>
              </a:ext>
            </a:extLst>
          </p:cNvPr>
          <p:cNvSpPr/>
          <p:nvPr/>
        </p:nvSpPr>
        <p:spPr>
          <a:xfrm>
            <a:off x="4702020" y="2576408"/>
            <a:ext cx="1460489" cy="1054100"/>
          </a:xfrm>
          <a:prstGeom prst="round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tx1"/>
                </a:solidFill>
                <a:latin typeface="Segoe UI"/>
                <a:cs typeface="Segoe UI"/>
              </a:rPr>
              <a:t>Thermostat</a:t>
            </a:r>
            <a:br>
              <a:rPr lang="en-US">
                <a:latin typeface="Segoe UI" panose="020B0502040204020203" pitchFamily="34" charset="0"/>
                <a:cs typeface="Segoe UI" panose="020B0502040204020203" pitchFamily="34" charset="0"/>
              </a:rPr>
            </a:br>
            <a:r>
              <a:rPr lang="en-US" err="1">
                <a:solidFill>
                  <a:srgbClr val="C00000"/>
                </a:solidFill>
                <a:latin typeface="Segoe UI"/>
                <a:cs typeface="Segoe UI"/>
              </a:rPr>
              <a:t>HeMem</a:t>
            </a:r>
            <a:br>
              <a:rPr lang="en-US">
                <a:latin typeface="Segoe UI" panose="020B0502040204020203" pitchFamily="34" charset="0"/>
                <a:cs typeface="Segoe UI" panose="020B0502040204020203" pitchFamily="34" charset="0"/>
              </a:rPr>
            </a:br>
            <a:r>
              <a:rPr lang="en-US" err="1">
                <a:solidFill>
                  <a:schemeClr val="tx1"/>
                </a:solidFill>
                <a:latin typeface="Segoe UI"/>
                <a:cs typeface="Segoe UI"/>
              </a:rPr>
              <a:t>HybridTier</a:t>
            </a:r>
            <a:endParaRPr lang="en-US">
              <a:solidFill>
                <a:schemeClr val="tx1"/>
              </a:solidFill>
              <a:latin typeface="Segoe UI"/>
              <a:cs typeface="Segoe UI"/>
            </a:endParaRPr>
          </a:p>
        </p:txBody>
      </p:sp>
      <p:sp>
        <p:nvSpPr>
          <p:cNvPr id="43" name="Rounded Rectangle 42">
            <a:extLst>
              <a:ext uri="{FF2B5EF4-FFF2-40B4-BE49-F238E27FC236}">
                <a16:creationId xmlns:a16="http://schemas.microsoft.com/office/drawing/2014/main" id="{DDF71562-F2A2-2993-5385-558EB22C956A}"/>
              </a:ext>
            </a:extLst>
          </p:cNvPr>
          <p:cNvSpPr/>
          <p:nvPr/>
        </p:nvSpPr>
        <p:spPr>
          <a:xfrm>
            <a:off x="6418358" y="2572542"/>
            <a:ext cx="1460489" cy="1054100"/>
          </a:xfrm>
          <a:prstGeom prst="round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err="1">
                <a:solidFill>
                  <a:srgbClr val="C00000"/>
                </a:solidFill>
                <a:latin typeface="Segoe UI"/>
                <a:cs typeface="Segoe UI"/>
              </a:rPr>
              <a:t>Memtis</a:t>
            </a:r>
            <a:br>
              <a:rPr lang="en-US">
                <a:latin typeface="Segoe UI" panose="020B0502040204020203" pitchFamily="34" charset="0"/>
                <a:cs typeface="Segoe UI" panose="020B0502040204020203" pitchFamily="34" charset="0"/>
              </a:rPr>
            </a:br>
            <a:r>
              <a:rPr lang="en-US" err="1">
                <a:solidFill>
                  <a:schemeClr val="tx1"/>
                </a:solidFill>
                <a:latin typeface="Segoe UI"/>
                <a:cs typeface="Segoe UI"/>
              </a:rPr>
              <a:t>ArtMem</a:t>
            </a:r>
            <a:br>
              <a:rPr lang="en-US">
                <a:latin typeface="Segoe UI" panose="020B0502040204020203" pitchFamily="34" charset="0"/>
                <a:cs typeface="Segoe UI" panose="020B0502040204020203" pitchFamily="34" charset="0"/>
              </a:rPr>
            </a:br>
            <a:r>
              <a:rPr lang="en-US">
                <a:solidFill>
                  <a:schemeClr val="tx1"/>
                </a:solidFill>
                <a:latin typeface="Segoe UI"/>
                <a:cs typeface="Segoe UI"/>
              </a:rPr>
              <a:t>M5</a:t>
            </a:r>
          </a:p>
        </p:txBody>
      </p:sp>
      <p:sp>
        <p:nvSpPr>
          <p:cNvPr id="44" name="Rounded Rectangle 43">
            <a:extLst>
              <a:ext uri="{FF2B5EF4-FFF2-40B4-BE49-F238E27FC236}">
                <a16:creationId xmlns:a16="http://schemas.microsoft.com/office/drawing/2014/main" id="{5EA8F036-107C-B176-B308-50282B351AAF}"/>
              </a:ext>
            </a:extLst>
          </p:cNvPr>
          <p:cNvSpPr/>
          <p:nvPr/>
        </p:nvSpPr>
        <p:spPr>
          <a:xfrm>
            <a:off x="2243066" y="3630508"/>
            <a:ext cx="1460489" cy="707884"/>
          </a:xfrm>
          <a:prstGeom prst="round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rgbClr val="C00000"/>
                </a:solidFill>
                <a:latin typeface="Segoe UI"/>
                <a:cs typeface="Segoe UI"/>
              </a:rPr>
              <a:t>HMSDK</a:t>
            </a:r>
            <a:br>
              <a:rPr lang="en-US">
                <a:latin typeface="Segoe UI" panose="020B0502040204020203" pitchFamily="34" charset="0"/>
                <a:cs typeface="Segoe UI" panose="020B0502040204020203" pitchFamily="34" charset="0"/>
              </a:rPr>
            </a:br>
            <a:r>
              <a:rPr lang="en-US">
                <a:solidFill>
                  <a:schemeClr val="tx1"/>
                </a:solidFill>
                <a:latin typeface="Segoe UI"/>
                <a:cs typeface="Segoe UI"/>
              </a:rPr>
              <a:t>IDT</a:t>
            </a:r>
          </a:p>
        </p:txBody>
      </p:sp>
      <p:sp>
        <p:nvSpPr>
          <p:cNvPr id="45" name="Rounded Rectangle 44">
            <a:extLst>
              <a:ext uri="{FF2B5EF4-FFF2-40B4-BE49-F238E27FC236}">
                <a16:creationId xmlns:a16="http://schemas.microsoft.com/office/drawing/2014/main" id="{B753EB42-6B6A-CC53-3E5B-7013BDB270D2}"/>
              </a:ext>
            </a:extLst>
          </p:cNvPr>
          <p:cNvSpPr/>
          <p:nvPr/>
        </p:nvSpPr>
        <p:spPr>
          <a:xfrm>
            <a:off x="2243066" y="4745993"/>
            <a:ext cx="1460489" cy="440999"/>
          </a:xfrm>
          <a:prstGeom prst="round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Segoe UI" panose="020B0502040204020203" pitchFamily="34" charset="0"/>
                <a:cs typeface="Segoe UI" panose="020B0502040204020203" pitchFamily="34" charset="0"/>
              </a:rPr>
              <a:t>Multi-Clock</a:t>
            </a:r>
          </a:p>
        </p:txBody>
      </p:sp>
      <p:sp>
        <p:nvSpPr>
          <p:cNvPr id="46" name="Rounded Rectangle 45">
            <a:extLst>
              <a:ext uri="{FF2B5EF4-FFF2-40B4-BE49-F238E27FC236}">
                <a16:creationId xmlns:a16="http://schemas.microsoft.com/office/drawing/2014/main" id="{A7C8797F-2240-2B34-BB8A-9262233B1E9B}"/>
              </a:ext>
            </a:extLst>
          </p:cNvPr>
          <p:cNvSpPr/>
          <p:nvPr/>
        </p:nvSpPr>
        <p:spPr>
          <a:xfrm>
            <a:off x="8824725" y="3610069"/>
            <a:ext cx="1460489" cy="683055"/>
          </a:xfrm>
          <a:prstGeom prst="round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err="1">
                <a:solidFill>
                  <a:schemeClr val="tx1"/>
                </a:solidFill>
                <a:latin typeface="Segoe UI" panose="020B0502040204020203" pitchFamily="34" charset="0"/>
                <a:cs typeface="Segoe UI" panose="020B0502040204020203" pitchFamily="34" charset="0"/>
              </a:rPr>
              <a:t>AutoTiering</a:t>
            </a:r>
            <a:br>
              <a:rPr lang="en-US">
                <a:solidFill>
                  <a:schemeClr val="tx1"/>
                </a:solidFill>
                <a:latin typeface="Segoe UI" panose="020B0502040204020203" pitchFamily="34" charset="0"/>
                <a:cs typeface="Segoe UI" panose="020B0502040204020203" pitchFamily="34" charset="0"/>
              </a:rPr>
            </a:br>
            <a:r>
              <a:rPr lang="en-US">
                <a:solidFill>
                  <a:schemeClr val="tx1"/>
                </a:solidFill>
                <a:latin typeface="Segoe UI" panose="020B0502040204020203" pitchFamily="34" charset="0"/>
                <a:cs typeface="Segoe UI" panose="020B0502040204020203" pitchFamily="34" charset="0"/>
              </a:rPr>
              <a:t>TPP</a:t>
            </a:r>
          </a:p>
        </p:txBody>
      </p:sp>
      <p:sp>
        <p:nvSpPr>
          <p:cNvPr id="49" name="Rounded Rectangle 48">
            <a:extLst>
              <a:ext uri="{FF2B5EF4-FFF2-40B4-BE49-F238E27FC236}">
                <a16:creationId xmlns:a16="http://schemas.microsoft.com/office/drawing/2014/main" id="{EF6DECC3-9F68-457C-4EF6-91960ED0212B}"/>
              </a:ext>
            </a:extLst>
          </p:cNvPr>
          <p:cNvSpPr/>
          <p:nvPr/>
        </p:nvSpPr>
        <p:spPr>
          <a:xfrm>
            <a:off x="8772139" y="2813475"/>
            <a:ext cx="1460489" cy="440999"/>
          </a:xfrm>
          <a:prstGeom prst="round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Segoe UI" panose="020B0502040204020203" pitchFamily="34" charset="0"/>
                <a:cs typeface="Segoe UI" panose="020B0502040204020203" pitchFamily="34" charset="0"/>
              </a:rPr>
              <a:t>Chrono</a:t>
            </a:r>
          </a:p>
        </p:txBody>
      </p:sp>
      <p:cxnSp>
        <p:nvCxnSpPr>
          <p:cNvPr id="52" name="Straight Connector 51">
            <a:extLst>
              <a:ext uri="{FF2B5EF4-FFF2-40B4-BE49-F238E27FC236}">
                <a16:creationId xmlns:a16="http://schemas.microsoft.com/office/drawing/2014/main" id="{E15D69CA-9324-973D-0362-9D8430B172D7}"/>
              </a:ext>
            </a:extLst>
          </p:cNvPr>
          <p:cNvCxnSpPr>
            <a:cxnSpLocks/>
          </p:cNvCxnSpPr>
          <p:nvPr/>
        </p:nvCxnSpPr>
        <p:spPr>
          <a:xfrm flipH="1">
            <a:off x="4503963" y="1734408"/>
            <a:ext cx="14303" cy="4086954"/>
          </a:xfrm>
          <a:prstGeom prst="line">
            <a:avLst/>
          </a:prstGeom>
          <a:ln w="28575">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C5506FB6-13AE-49E4-551E-BEE337208672}"/>
              </a:ext>
            </a:extLst>
          </p:cNvPr>
          <p:cNvCxnSpPr>
            <a:cxnSpLocks/>
          </p:cNvCxnSpPr>
          <p:nvPr/>
        </p:nvCxnSpPr>
        <p:spPr>
          <a:xfrm>
            <a:off x="8316704" y="1734408"/>
            <a:ext cx="8789" cy="4107376"/>
          </a:xfrm>
          <a:prstGeom prst="line">
            <a:avLst/>
          </a:prstGeom>
          <a:ln w="28575">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48" name="Rounded Rectangle 47">
            <a:extLst>
              <a:ext uri="{FF2B5EF4-FFF2-40B4-BE49-F238E27FC236}">
                <a16:creationId xmlns:a16="http://schemas.microsoft.com/office/drawing/2014/main" id="{CB58AAF4-9FD6-DC42-4825-9881D66A3232}"/>
              </a:ext>
            </a:extLst>
          </p:cNvPr>
          <p:cNvSpPr/>
          <p:nvPr/>
        </p:nvSpPr>
        <p:spPr>
          <a:xfrm>
            <a:off x="3756141" y="3731097"/>
            <a:ext cx="1460489" cy="440999"/>
          </a:xfrm>
          <a:prstGeom prst="round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Segoe UI" panose="020B0502040204020203" pitchFamily="34" charset="0"/>
                <a:cs typeface="Segoe UI" panose="020B0502040204020203" pitchFamily="34" charset="0"/>
              </a:rPr>
              <a:t>TMTS</a:t>
            </a:r>
          </a:p>
        </p:txBody>
      </p:sp>
      <p:sp>
        <p:nvSpPr>
          <p:cNvPr id="47" name="Rounded Rectangle 46">
            <a:extLst>
              <a:ext uri="{FF2B5EF4-FFF2-40B4-BE49-F238E27FC236}">
                <a16:creationId xmlns:a16="http://schemas.microsoft.com/office/drawing/2014/main" id="{6133DB93-5DD2-75CF-B94D-F65DABC8DC23}"/>
              </a:ext>
            </a:extLst>
          </p:cNvPr>
          <p:cNvSpPr/>
          <p:nvPr/>
        </p:nvSpPr>
        <p:spPr>
          <a:xfrm>
            <a:off x="7311650" y="3726935"/>
            <a:ext cx="1460489" cy="440999"/>
          </a:xfrm>
          <a:prstGeom prst="round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err="1">
                <a:solidFill>
                  <a:schemeClr val="tx1"/>
                </a:solidFill>
                <a:latin typeface="Segoe UI" panose="020B0502040204020203" pitchFamily="34" charset="0"/>
                <a:cs typeface="Segoe UI" panose="020B0502040204020203" pitchFamily="34" charset="0"/>
              </a:rPr>
              <a:t>FlexMem</a:t>
            </a:r>
            <a:endParaRPr lang="en-US">
              <a:solidFill>
                <a:schemeClr val="tx1"/>
              </a:solidFill>
              <a:latin typeface="Segoe UI" panose="020B0502040204020203" pitchFamily="34" charset="0"/>
              <a:cs typeface="Segoe UI" panose="020B0502040204020203" pitchFamily="34" charset="0"/>
            </a:endParaRPr>
          </a:p>
        </p:txBody>
      </p:sp>
      <p:sp>
        <p:nvSpPr>
          <p:cNvPr id="58" name="TextBox 57">
            <a:extLst>
              <a:ext uri="{FF2B5EF4-FFF2-40B4-BE49-F238E27FC236}">
                <a16:creationId xmlns:a16="http://schemas.microsoft.com/office/drawing/2014/main" id="{C2C4A743-C646-876B-F28E-692EEE6FE869}"/>
              </a:ext>
            </a:extLst>
          </p:cNvPr>
          <p:cNvSpPr txBox="1"/>
          <p:nvPr/>
        </p:nvSpPr>
        <p:spPr>
          <a:xfrm>
            <a:off x="1654711" y="2638423"/>
            <a:ext cx="2150888" cy="400110"/>
          </a:xfrm>
          <a:prstGeom prst="rect">
            <a:avLst/>
          </a:prstGeom>
          <a:noFill/>
        </p:spPr>
        <p:txBody>
          <a:bodyPr wrap="square" rtlCol="0">
            <a:spAutoFit/>
          </a:bodyPr>
          <a:lstStyle/>
          <a:p>
            <a:r>
              <a:rPr lang="en-US" sz="2000" i="1" u="sng">
                <a:latin typeface="Segoe UI" panose="020B0502040204020203" pitchFamily="34" charset="0"/>
                <a:cs typeface="Segoe UI" panose="020B0502040204020203" pitchFamily="34" charset="0"/>
              </a:rPr>
              <a:t>Access Frequency</a:t>
            </a:r>
          </a:p>
        </p:txBody>
      </p:sp>
      <p:sp>
        <p:nvSpPr>
          <p:cNvPr id="59" name="TextBox 58">
            <a:extLst>
              <a:ext uri="{FF2B5EF4-FFF2-40B4-BE49-F238E27FC236}">
                <a16:creationId xmlns:a16="http://schemas.microsoft.com/office/drawing/2014/main" id="{7A286964-379C-5F42-2796-C4E565EF36F4}"/>
              </a:ext>
            </a:extLst>
          </p:cNvPr>
          <p:cNvSpPr txBox="1"/>
          <p:nvPr/>
        </p:nvSpPr>
        <p:spPr>
          <a:xfrm>
            <a:off x="8728597" y="5310940"/>
            <a:ext cx="1880748" cy="400110"/>
          </a:xfrm>
          <a:prstGeom prst="rect">
            <a:avLst/>
          </a:prstGeom>
          <a:noFill/>
        </p:spPr>
        <p:txBody>
          <a:bodyPr wrap="square" rtlCol="0">
            <a:spAutoFit/>
          </a:bodyPr>
          <a:lstStyle/>
          <a:p>
            <a:r>
              <a:rPr lang="en-US" sz="2000" i="1" u="sng">
                <a:latin typeface="Segoe UI" panose="020B0502040204020203" pitchFamily="34" charset="0"/>
                <a:cs typeface="Segoe UI" panose="020B0502040204020203" pitchFamily="34" charset="0"/>
              </a:rPr>
              <a:t>Access Recency</a:t>
            </a:r>
          </a:p>
        </p:txBody>
      </p:sp>
      <p:sp>
        <p:nvSpPr>
          <p:cNvPr id="3" name="TextBox 2">
            <a:extLst>
              <a:ext uri="{FF2B5EF4-FFF2-40B4-BE49-F238E27FC236}">
                <a16:creationId xmlns:a16="http://schemas.microsoft.com/office/drawing/2014/main" id="{C9AEE502-E270-C084-3A23-A96E5034F7EF}"/>
              </a:ext>
            </a:extLst>
          </p:cNvPr>
          <p:cNvSpPr txBox="1"/>
          <p:nvPr/>
        </p:nvSpPr>
        <p:spPr>
          <a:xfrm>
            <a:off x="0" y="6492240"/>
            <a:ext cx="1463040" cy="369332"/>
          </a:xfrm>
          <a:prstGeom prst="rect">
            <a:avLst/>
          </a:prstGeom>
          <a:solidFill>
            <a:schemeClr val="bg1">
              <a:lumMod val="85000"/>
            </a:schemeClr>
          </a:solidFill>
        </p:spPr>
        <p:txBody>
          <a:bodyPr wrap="square" lIns="91440" tIns="45720" rIns="91440" bIns="45720" rtlCol="0" anchor="t">
            <a:spAutoFit/>
          </a:bodyPr>
          <a:lstStyle/>
          <a:p>
            <a:r>
              <a:rPr lang="en-US">
                <a:latin typeface="Segoe UI"/>
                <a:cs typeface="Segoe UI"/>
              </a:rPr>
              <a:t>Background</a:t>
            </a:r>
            <a:endParaRPr lang="en-US" err="1"/>
          </a:p>
        </p:txBody>
      </p:sp>
    </p:spTree>
    <p:extLst>
      <p:ext uri="{BB962C8B-B14F-4D97-AF65-F5344CB8AC3E}">
        <p14:creationId xmlns:p14="http://schemas.microsoft.com/office/powerpoint/2010/main" val="2115724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0" grpId="0" animBg="1"/>
      <p:bldP spid="34" grpId="0"/>
      <p:bldP spid="35" grpId="0"/>
      <p:bldP spid="36" grpId="0"/>
      <p:bldP spid="42" grpId="0" animBg="1"/>
      <p:bldP spid="43" grpId="0" animBg="1"/>
      <p:bldP spid="44" grpId="0" animBg="1"/>
      <p:bldP spid="45" grpId="0" animBg="1"/>
      <p:bldP spid="46" grpId="0" animBg="1"/>
      <p:bldP spid="49" grpId="0" animBg="1"/>
      <p:bldP spid="48" grpId="0" animBg="1"/>
      <p:bldP spid="47" grpId="0" animBg="1"/>
      <p:bldP spid="58" grpId="0"/>
      <p:bldP spid="59" grpId="0"/>
    </p:bldLst>
  </p:timing>
  <p:extLst>
    <p:ext uri="{6950BFC3-D8DA-4A85-94F7-54DA5524770B}">
      <p188:commentRel xmlns:p188="http://schemas.microsoft.com/office/powerpoint/2018/8/main" r:id="rId2"/>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6B0C0-0C49-7BEB-FB18-3CA611E47ED1}"/>
              </a:ext>
            </a:extLst>
          </p:cNvPr>
          <p:cNvSpPr>
            <a:spLocks noGrp="1"/>
          </p:cNvSpPr>
          <p:nvPr>
            <p:ph type="title"/>
          </p:nvPr>
        </p:nvSpPr>
        <p:spPr/>
        <p:txBody>
          <a:bodyPr/>
          <a:lstStyle/>
          <a:p>
            <a:r>
              <a:rPr lang="en-US">
                <a:latin typeface="Segoe UI Semibold"/>
                <a:cs typeface="Segoe UI Semibold"/>
              </a:rPr>
              <a:t>Reliance on </a:t>
            </a:r>
            <a:r>
              <a:rPr lang="en-US" i="1">
                <a:latin typeface="Segoe UI Semibold"/>
                <a:cs typeface="Segoe UI Semibold"/>
              </a:rPr>
              <a:t>static </a:t>
            </a:r>
            <a:r>
              <a:rPr lang="en-US">
                <a:latin typeface="Segoe UI Semibold"/>
                <a:cs typeface="Segoe UI Semibold"/>
              </a:rPr>
              <a:t>parameters</a:t>
            </a:r>
          </a:p>
        </p:txBody>
      </p:sp>
      <p:graphicFrame>
        <p:nvGraphicFramePr>
          <p:cNvPr id="6" name="Content Placeholder 5">
            <a:extLst>
              <a:ext uri="{FF2B5EF4-FFF2-40B4-BE49-F238E27FC236}">
                <a16:creationId xmlns:a16="http://schemas.microsoft.com/office/drawing/2014/main" id="{1A72A342-99D9-F66A-3DE9-B63876C837E4}"/>
              </a:ext>
            </a:extLst>
          </p:cNvPr>
          <p:cNvGraphicFramePr>
            <a:graphicFrameLocks noGrp="1"/>
          </p:cNvGraphicFramePr>
          <p:nvPr>
            <p:ph idx="1"/>
          </p:nvPr>
        </p:nvGraphicFramePr>
        <p:xfrm>
          <a:off x="4229282" y="2737046"/>
          <a:ext cx="3621133" cy="2796540"/>
        </p:xfrm>
        <a:graphic>
          <a:graphicData uri="http://schemas.openxmlformats.org/drawingml/2006/table">
            <a:tbl>
              <a:tblPr/>
              <a:tblGrid>
                <a:gridCol w="1236797">
                  <a:extLst>
                    <a:ext uri="{9D8B030D-6E8A-4147-A177-3AD203B41FA5}">
                      <a16:colId xmlns:a16="http://schemas.microsoft.com/office/drawing/2014/main" val="3296814409"/>
                    </a:ext>
                  </a:extLst>
                </a:gridCol>
                <a:gridCol w="2384336">
                  <a:extLst>
                    <a:ext uri="{9D8B030D-6E8A-4147-A177-3AD203B41FA5}">
                      <a16:colId xmlns:a16="http://schemas.microsoft.com/office/drawing/2014/main" val="725854345"/>
                    </a:ext>
                  </a:extLst>
                </a:gridCol>
              </a:tblGrid>
              <a:tr h="361950">
                <a:tc>
                  <a:txBody>
                    <a:bodyPr/>
                    <a:lstStyle/>
                    <a:p>
                      <a:pPr algn="ctr" fontAlgn="base">
                        <a:lnSpc>
                          <a:spcPts val="2100"/>
                        </a:lnSpc>
                        <a:buNone/>
                      </a:pPr>
                      <a:r>
                        <a:rPr lang="en-US" b="1" i="0">
                          <a:solidFill>
                            <a:schemeClr val="bg1"/>
                          </a:solidFill>
                          <a:effectLst/>
                          <a:latin typeface="Segoe UI" panose="020B0502040204020203" pitchFamily="34" charset="0"/>
                          <a:cs typeface="Segoe UI" panose="020B0502040204020203" pitchFamily="34" charset="0"/>
                        </a:rPr>
                        <a:t>Tiering system</a:t>
                      </a:r>
                    </a:p>
                  </a:txBody>
                  <a:tcPr>
                    <a:lnL w="6906" cap="flat" cmpd="sng" algn="ctr">
                      <a:solidFill>
                        <a:srgbClr val="FFFFFF"/>
                      </a:solidFill>
                      <a:prstDash val="solid"/>
                      <a:round/>
                      <a:headEnd type="none" w="med" len="med"/>
                      <a:tailEnd type="none" w="med" len="med"/>
                    </a:lnL>
                    <a:lnR w="6906" cap="flat" cmpd="sng" algn="ctr">
                      <a:solidFill>
                        <a:srgbClr val="FFFFFF"/>
                      </a:solidFill>
                      <a:prstDash val="solid"/>
                      <a:round/>
                      <a:headEnd type="none" w="med" len="med"/>
                      <a:tailEnd type="none" w="med" len="med"/>
                    </a:lnR>
                    <a:lnT w="6906" cap="flat" cmpd="sng" algn="ctr">
                      <a:solidFill>
                        <a:srgbClr val="FFFFFF"/>
                      </a:solidFill>
                      <a:prstDash val="solid"/>
                      <a:round/>
                      <a:headEnd type="none" w="med" len="med"/>
                      <a:tailEnd type="none" w="med" len="med"/>
                    </a:lnT>
                    <a:lnB w="20726" cap="flat" cmpd="sng" algn="ctr">
                      <a:solidFill>
                        <a:srgbClr val="FFFFFF"/>
                      </a:solidFill>
                      <a:prstDash val="solid"/>
                      <a:round/>
                      <a:headEnd type="none" w="med" len="med"/>
                      <a:tailEnd type="none" w="med" len="med"/>
                    </a:lnB>
                    <a:solidFill>
                      <a:srgbClr val="156082"/>
                    </a:solidFill>
                  </a:tcPr>
                </a:tc>
                <a:tc>
                  <a:txBody>
                    <a:bodyPr/>
                    <a:lstStyle/>
                    <a:p>
                      <a:pPr algn="ctr" fontAlgn="base">
                        <a:lnSpc>
                          <a:spcPts val="2100"/>
                        </a:lnSpc>
                        <a:buNone/>
                      </a:pPr>
                      <a:r>
                        <a:rPr lang="en-US" sz="1800" b="1" i="0">
                          <a:solidFill>
                            <a:srgbClr val="FFFFFF"/>
                          </a:solidFill>
                          <a:effectLst/>
                          <a:latin typeface="Segoe UI" panose="020B0502040204020203" pitchFamily="34" charset="0"/>
                        </a:rPr>
                        <a:t>Parameter​</a:t>
                      </a:r>
                      <a:r>
                        <a:rPr lang="en-US" sz="1800" b="0" i="0">
                          <a:solidFill>
                            <a:srgbClr val="000000"/>
                          </a:solidFill>
                          <a:effectLst/>
                          <a:latin typeface="Segoe UI" panose="020B0502040204020203" pitchFamily="34" charset="0"/>
                        </a:rPr>
                        <a:t>​</a:t>
                      </a:r>
                      <a:endParaRPr lang="en-US" b="0" i="0">
                        <a:solidFill>
                          <a:srgbClr val="000000"/>
                        </a:solidFill>
                        <a:effectLst/>
                      </a:endParaRPr>
                    </a:p>
                  </a:txBody>
                  <a:tcPr anchor="ctr">
                    <a:lnL w="6906" cap="flat" cmpd="sng" algn="ctr">
                      <a:solidFill>
                        <a:srgbClr val="FFFFFF"/>
                      </a:solidFill>
                      <a:prstDash val="solid"/>
                      <a:round/>
                      <a:headEnd type="none" w="med" len="med"/>
                      <a:tailEnd type="none" w="med" len="med"/>
                    </a:lnL>
                    <a:lnR w="6906" cap="flat" cmpd="sng" algn="ctr">
                      <a:solidFill>
                        <a:srgbClr val="FFFFFF"/>
                      </a:solidFill>
                      <a:prstDash val="solid"/>
                      <a:round/>
                      <a:headEnd type="none" w="med" len="med"/>
                      <a:tailEnd type="none" w="med" len="med"/>
                    </a:lnR>
                    <a:lnT w="6906" cap="flat" cmpd="sng" algn="ctr">
                      <a:solidFill>
                        <a:srgbClr val="FFFFFF"/>
                      </a:solidFill>
                      <a:prstDash val="solid"/>
                      <a:round/>
                      <a:headEnd type="none" w="med" len="med"/>
                      <a:tailEnd type="none" w="med" len="med"/>
                    </a:lnT>
                    <a:lnB w="20726" cap="flat" cmpd="sng" algn="ctr">
                      <a:solidFill>
                        <a:srgbClr val="FFFFFF"/>
                      </a:solidFill>
                      <a:prstDash val="solid"/>
                      <a:round/>
                      <a:headEnd type="none" w="med" len="med"/>
                      <a:tailEnd type="none" w="med" len="med"/>
                    </a:lnB>
                    <a:solidFill>
                      <a:srgbClr val="156082"/>
                    </a:solidFill>
                  </a:tcPr>
                </a:tc>
                <a:extLst>
                  <a:ext uri="{0D108BD9-81ED-4DB2-BD59-A6C34878D82A}">
                    <a16:rowId xmlns:a16="http://schemas.microsoft.com/office/drawing/2014/main" val="255335808"/>
                  </a:ext>
                </a:extLst>
              </a:tr>
              <a:tr h="361950">
                <a:tc rowSpan="2">
                  <a:txBody>
                    <a:bodyPr/>
                    <a:lstStyle/>
                    <a:p>
                      <a:pPr algn="ctr" fontAlgn="base">
                        <a:lnSpc>
                          <a:spcPts val="2100"/>
                        </a:lnSpc>
                        <a:buNone/>
                      </a:pPr>
                      <a:r>
                        <a:rPr lang="en-US" b="0" i="0" err="1">
                          <a:solidFill>
                            <a:srgbClr val="000000"/>
                          </a:solidFill>
                          <a:effectLst/>
                        </a:rPr>
                        <a:t>HeMem</a:t>
                      </a:r>
                      <a:endParaRPr lang="en-US" b="0" i="0">
                        <a:solidFill>
                          <a:srgbClr val="000000"/>
                        </a:solidFill>
                        <a:effectLst/>
                      </a:endParaRPr>
                    </a:p>
                  </a:txBody>
                  <a:tcPr anchor="ctr">
                    <a:lnL w="6906" cap="flat" cmpd="sng" algn="ctr">
                      <a:solidFill>
                        <a:srgbClr val="FFFFFF"/>
                      </a:solidFill>
                      <a:prstDash val="solid"/>
                      <a:round/>
                      <a:headEnd type="none" w="med" len="med"/>
                      <a:tailEnd type="none" w="med" len="med"/>
                    </a:lnL>
                    <a:lnR w="6906" cap="flat" cmpd="sng" algn="ctr">
                      <a:solidFill>
                        <a:srgbClr val="FFFFFF"/>
                      </a:solidFill>
                      <a:prstDash val="solid"/>
                      <a:round/>
                      <a:headEnd type="none" w="med" len="med"/>
                      <a:tailEnd type="none" w="med" len="med"/>
                    </a:lnR>
                    <a:lnT w="20726" cap="flat" cmpd="sng" algn="ctr">
                      <a:solidFill>
                        <a:srgbClr val="FFFFFF"/>
                      </a:solidFill>
                      <a:prstDash val="solid"/>
                      <a:round/>
                      <a:headEnd type="none" w="med" len="med"/>
                      <a:tailEnd type="none" w="med" len="med"/>
                    </a:lnT>
                    <a:lnB w="6906" cap="flat" cmpd="sng" algn="ctr">
                      <a:solidFill>
                        <a:srgbClr val="FFFFFF"/>
                      </a:solidFill>
                      <a:prstDash val="solid"/>
                      <a:round/>
                      <a:headEnd type="none" w="med" len="med"/>
                      <a:tailEnd type="none" w="med" len="med"/>
                    </a:lnB>
                    <a:solidFill>
                      <a:srgbClr val="CCD2D8"/>
                    </a:solidFill>
                  </a:tcPr>
                </a:tc>
                <a:tc>
                  <a:txBody>
                    <a:bodyPr/>
                    <a:lstStyle/>
                    <a:p>
                      <a:pPr algn="l" fontAlgn="base">
                        <a:lnSpc>
                          <a:spcPts val="2100"/>
                        </a:lnSpc>
                        <a:buNone/>
                      </a:pPr>
                      <a:r>
                        <a:rPr lang="en-US" sz="1800" b="0" i="0" err="1">
                          <a:solidFill>
                            <a:srgbClr val="000000"/>
                          </a:solidFill>
                          <a:effectLst/>
                          <a:latin typeface="Segoe UI" panose="020B0502040204020203" pitchFamily="34" charset="0"/>
                        </a:rPr>
                        <a:t>hot_threshold</a:t>
                      </a:r>
                      <a:endParaRPr lang="en-US" b="0" i="0">
                        <a:solidFill>
                          <a:srgbClr val="000000"/>
                        </a:solidFill>
                        <a:effectLst/>
                      </a:endParaRPr>
                    </a:p>
                  </a:txBody>
                  <a:tcPr>
                    <a:lnL w="6906" cap="flat" cmpd="sng" algn="ctr">
                      <a:solidFill>
                        <a:srgbClr val="FFFFFF"/>
                      </a:solidFill>
                      <a:prstDash val="solid"/>
                      <a:round/>
                      <a:headEnd type="none" w="med" len="med"/>
                      <a:tailEnd type="none" w="med" len="med"/>
                    </a:lnL>
                    <a:lnR w="6906" cap="flat" cmpd="sng" algn="ctr">
                      <a:solidFill>
                        <a:srgbClr val="FFFFFF"/>
                      </a:solidFill>
                      <a:prstDash val="solid"/>
                      <a:round/>
                      <a:headEnd type="none" w="med" len="med"/>
                      <a:tailEnd type="none" w="med" len="med"/>
                    </a:lnR>
                    <a:lnT w="20726" cap="flat" cmpd="sng" algn="ctr">
                      <a:solidFill>
                        <a:srgbClr val="FFFFFF"/>
                      </a:solidFill>
                      <a:prstDash val="solid"/>
                      <a:round/>
                      <a:headEnd type="none" w="med" len="med"/>
                      <a:tailEnd type="none" w="med" len="med"/>
                    </a:lnT>
                    <a:lnB w="6906" cap="flat" cmpd="sng" algn="ctr">
                      <a:solidFill>
                        <a:srgbClr val="FFFFFF"/>
                      </a:solidFill>
                      <a:prstDash val="solid"/>
                      <a:round/>
                      <a:headEnd type="none" w="med" len="med"/>
                      <a:tailEnd type="none" w="med" len="med"/>
                    </a:lnB>
                    <a:solidFill>
                      <a:srgbClr val="CCD2D8"/>
                    </a:solidFill>
                  </a:tcPr>
                </a:tc>
                <a:extLst>
                  <a:ext uri="{0D108BD9-81ED-4DB2-BD59-A6C34878D82A}">
                    <a16:rowId xmlns:a16="http://schemas.microsoft.com/office/drawing/2014/main" val="2755763778"/>
                  </a:ext>
                </a:extLst>
              </a:tr>
              <a:tr h="361950">
                <a:tc vMerge="1">
                  <a:txBody>
                    <a:bodyPr/>
                    <a:lstStyle/>
                    <a:p>
                      <a:pPr algn="l" fontAlgn="base">
                        <a:lnSpc>
                          <a:spcPts val="2100"/>
                        </a:lnSpc>
                        <a:buNone/>
                      </a:pPr>
                      <a:endParaRPr lang="en-US" b="0" i="0">
                        <a:solidFill>
                          <a:srgbClr val="000000"/>
                        </a:solidFill>
                        <a:effectLst/>
                      </a:endParaRPr>
                    </a:p>
                  </a:txBody>
                  <a:tcPr>
                    <a:lnL w="6906" cap="flat" cmpd="sng" algn="ctr">
                      <a:solidFill>
                        <a:srgbClr val="FFFFFF"/>
                      </a:solidFill>
                      <a:prstDash val="solid"/>
                      <a:round/>
                      <a:headEnd type="none" w="med" len="med"/>
                      <a:tailEnd type="none" w="med" len="med"/>
                    </a:lnL>
                    <a:lnR w="6906" cap="flat" cmpd="sng" algn="ctr">
                      <a:solidFill>
                        <a:srgbClr val="FFFFFF"/>
                      </a:solidFill>
                      <a:prstDash val="solid"/>
                      <a:round/>
                      <a:headEnd type="none" w="med" len="med"/>
                      <a:tailEnd type="none" w="med" len="med"/>
                    </a:lnR>
                    <a:lnT w="6906" cap="flat" cmpd="sng" algn="ctr">
                      <a:solidFill>
                        <a:srgbClr val="FFFFFF"/>
                      </a:solidFill>
                      <a:prstDash val="solid"/>
                      <a:round/>
                      <a:headEnd type="none" w="med" len="med"/>
                      <a:tailEnd type="none" w="med" len="med"/>
                    </a:lnT>
                    <a:lnB w="6906" cap="flat" cmpd="sng" algn="ctr">
                      <a:solidFill>
                        <a:srgbClr val="FFFFFF"/>
                      </a:solidFill>
                      <a:prstDash val="solid"/>
                      <a:round/>
                      <a:headEnd type="none" w="med" len="med"/>
                      <a:tailEnd type="none" w="med" len="med"/>
                    </a:lnB>
                    <a:solidFill>
                      <a:srgbClr val="E7EAED"/>
                    </a:solidFill>
                  </a:tcPr>
                </a:tc>
                <a:tc>
                  <a:txBody>
                    <a:bodyPr/>
                    <a:lstStyle/>
                    <a:p>
                      <a:pPr algn="l" fontAlgn="base">
                        <a:lnSpc>
                          <a:spcPts val="2100"/>
                        </a:lnSpc>
                        <a:buNone/>
                      </a:pPr>
                      <a:r>
                        <a:rPr lang="en-US" sz="1800" b="0" i="0" err="1">
                          <a:solidFill>
                            <a:srgbClr val="000000"/>
                          </a:solidFill>
                          <a:effectLst/>
                          <a:latin typeface="Segoe UI" panose="020B0502040204020203" pitchFamily="34" charset="0"/>
                        </a:rPr>
                        <a:t>cold_threshold</a:t>
                      </a:r>
                      <a:endParaRPr lang="en-US" b="0" i="0">
                        <a:solidFill>
                          <a:srgbClr val="000000"/>
                        </a:solidFill>
                        <a:effectLst/>
                      </a:endParaRPr>
                    </a:p>
                  </a:txBody>
                  <a:tcPr>
                    <a:lnL w="6906" cap="flat" cmpd="sng" algn="ctr">
                      <a:solidFill>
                        <a:srgbClr val="FFFFFF"/>
                      </a:solidFill>
                      <a:prstDash val="solid"/>
                      <a:round/>
                      <a:headEnd type="none" w="med" len="med"/>
                      <a:tailEnd type="none" w="med" len="med"/>
                    </a:lnL>
                    <a:lnR w="6906" cap="flat" cmpd="sng" algn="ctr">
                      <a:solidFill>
                        <a:srgbClr val="FFFFFF"/>
                      </a:solidFill>
                      <a:prstDash val="solid"/>
                      <a:round/>
                      <a:headEnd type="none" w="med" len="med"/>
                      <a:tailEnd type="none" w="med" len="med"/>
                    </a:lnR>
                    <a:lnT w="6906" cap="flat" cmpd="sng" algn="ctr">
                      <a:solidFill>
                        <a:srgbClr val="FFFFFF"/>
                      </a:solidFill>
                      <a:prstDash val="solid"/>
                      <a:round/>
                      <a:headEnd type="none" w="med" len="med"/>
                      <a:tailEnd type="none" w="med" len="med"/>
                    </a:lnT>
                    <a:lnB w="6906" cap="flat" cmpd="sng" algn="ctr">
                      <a:solidFill>
                        <a:srgbClr val="FFFFFF"/>
                      </a:solidFill>
                      <a:prstDash val="solid"/>
                      <a:round/>
                      <a:headEnd type="none" w="med" len="med"/>
                      <a:tailEnd type="none" w="med" len="med"/>
                    </a:lnB>
                    <a:solidFill>
                      <a:srgbClr val="E7EAED"/>
                    </a:solidFill>
                  </a:tcPr>
                </a:tc>
                <a:extLst>
                  <a:ext uri="{0D108BD9-81ED-4DB2-BD59-A6C34878D82A}">
                    <a16:rowId xmlns:a16="http://schemas.microsoft.com/office/drawing/2014/main" val="1728144902"/>
                  </a:ext>
                </a:extLst>
              </a:tr>
              <a:tr h="361950">
                <a:tc rowSpan="2">
                  <a:txBody>
                    <a:bodyPr/>
                    <a:lstStyle/>
                    <a:p>
                      <a:pPr algn="ctr" fontAlgn="base">
                        <a:lnSpc>
                          <a:spcPts val="2100"/>
                        </a:lnSpc>
                        <a:buNone/>
                      </a:pPr>
                      <a:r>
                        <a:rPr lang="en-US" b="0" i="0" err="1">
                          <a:solidFill>
                            <a:srgbClr val="000000"/>
                          </a:solidFill>
                          <a:effectLst/>
                        </a:rPr>
                        <a:t>Memtis</a:t>
                      </a:r>
                      <a:endParaRPr lang="en-US" b="0" i="0">
                        <a:solidFill>
                          <a:srgbClr val="000000"/>
                        </a:solidFill>
                        <a:effectLst/>
                      </a:endParaRPr>
                    </a:p>
                  </a:txBody>
                  <a:tcPr anchor="ctr">
                    <a:lnL w="6906" cap="flat" cmpd="sng" algn="ctr">
                      <a:solidFill>
                        <a:srgbClr val="FFFFFF"/>
                      </a:solidFill>
                      <a:prstDash val="solid"/>
                      <a:round/>
                      <a:headEnd type="none" w="med" len="med"/>
                      <a:tailEnd type="none" w="med" len="med"/>
                    </a:lnL>
                    <a:lnR w="6906" cap="flat" cmpd="sng" algn="ctr">
                      <a:solidFill>
                        <a:srgbClr val="FFFFFF"/>
                      </a:solidFill>
                      <a:prstDash val="solid"/>
                      <a:round/>
                      <a:headEnd type="none" w="med" len="med"/>
                      <a:tailEnd type="none" w="med" len="med"/>
                    </a:lnR>
                    <a:lnT w="6906" cap="flat" cmpd="sng" algn="ctr">
                      <a:solidFill>
                        <a:srgbClr val="FFFFFF"/>
                      </a:solidFill>
                      <a:prstDash val="solid"/>
                      <a:round/>
                      <a:headEnd type="none" w="med" len="med"/>
                      <a:tailEnd type="none" w="med" len="med"/>
                    </a:lnT>
                    <a:lnB w="6906" cap="flat" cmpd="sng" algn="ctr">
                      <a:solidFill>
                        <a:srgbClr val="FFFFFF"/>
                      </a:solidFill>
                      <a:prstDash val="solid"/>
                      <a:round/>
                      <a:headEnd type="none" w="med" len="med"/>
                      <a:tailEnd type="none" w="med" len="med"/>
                    </a:lnB>
                    <a:solidFill>
                      <a:srgbClr val="CCD2D8"/>
                    </a:solidFill>
                  </a:tcPr>
                </a:tc>
                <a:tc>
                  <a:txBody>
                    <a:bodyPr/>
                    <a:lstStyle/>
                    <a:p>
                      <a:pPr algn="l" fontAlgn="base">
                        <a:lnSpc>
                          <a:spcPts val="2100"/>
                        </a:lnSpc>
                        <a:buNone/>
                      </a:pPr>
                      <a:r>
                        <a:rPr lang="en-US" b="0" i="0" err="1">
                          <a:solidFill>
                            <a:srgbClr val="000000"/>
                          </a:solidFill>
                          <a:effectLst/>
                        </a:rPr>
                        <a:t>adaptation_interval</a:t>
                      </a:r>
                      <a:endParaRPr lang="en-US" b="0" i="0">
                        <a:solidFill>
                          <a:srgbClr val="000000"/>
                        </a:solidFill>
                        <a:effectLst/>
                      </a:endParaRPr>
                    </a:p>
                  </a:txBody>
                  <a:tcPr>
                    <a:lnL w="6906" cap="flat" cmpd="sng" algn="ctr">
                      <a:solidFill>
                        <a:srgbClr val="FFFFFF"/>
                      </a:solidFill>
                      <a:prstDash val="solid"/>
                      <a:round/>
                      <a:headEnd type="none" w="med" len="med"/>
                      <a:tailEnd type="none" w="med" len="med"/>
                    </a:lnL>
                    <a:lnR w="6906" cap="flat" cmpd="sng" algn="ctr">
                      <a:solidFill>
                        <a:srgbClr val="FFFFFF"/>
                      </a:solidFill>
                      <a:prstDash val="solid"/>
                      <a:round/>
                      <a:headEnd type="none" w="med" len="med"/>
                      <a:tailEnd type="none" w="med" len="med"/>
                    </a:lnR>
                    <a:lnT w="6906" cap="flat" cmpd="sng" algn="ctr">
                      <a:solidFill>
                        <a:srgbClr val="FFFFFF"/>
                      </a:solidFill>
                      <a:prstDash val="solid"/>
                      <a:round/>
                      <a:headEnd type="none" w="med" len="med"/>
                      <a:tailEnd type="none" w="med" len="med"/>
                    </a:lnT>
                    <a:lnB w="6906" cap="flat" cmpd="sng" algn="ctr">
                      <a:solidFill>
                        <a:srgbClr val="FFFFFF"/>
                      </a:solidFill>
                      <a:prstDash val="solid"/>
                      <a:round/>
                      <a:headEnd type="none" w="med" len="med"/>
                      <a:tailEnd type="none" w="med" len="med"/>
                    </a:lnB>
                    <a:solidFill>
                      <a:srgbClr val="CCD2D8"/>
                    </a:solidFill>
                  </a:tcPr>
                </a:tc>
                <a:extLst>
                  <a:ext uri="{0D108BD9-81ED-4DB2-BD59-A6C34878D82A}">
                    <a16:rowId xmlns:a16="http://schemas.microsoft.com/office/drawing/2014/main" val="435159890"/>
                  </a:ext>
                </a:extLst>
              </a:tr>
              <a:tr h="361950">
                <a:tc vMerge="1">
                  <a:txBody>
                    <a:bodyPr/>
                    <a:lstStyle/>
                    <a:p>
                      <a:pPr algn="l" fontAlgn="base">
                        <a:lnSpc>
                          <a:spcPts val="2100"/>
                        </a:lnSpc>
                        <a:buNone/>
                      </a:pPr>
                      <a:endParaRPr lang="en-US" b="0" i="0">
                        <a:solidFill>
                          <a:srgbClr val="000000"/>
                        </a:solidFill>
                        <a:effectLst/>
                      </a:endParaRPr>
                    </a:p>
                  </a:txBody>
                  <a:tcPr>
                    <a:lnL w="6906" cap="flat" cmpd="sng" algn="ctr">
                      <a:solidFill>
                        <a:srgbClr val="FFFFFF"/>
                      </a:solidFill>
                      <a:prstDash val="solid"/>
                      <a:round/>
                      <a:headEnd type="none" w="med" len="med"/>
                      <a:tailEnd type="none" w="med" len="med"/>
                    </a:lnL>
                    <a:lnR w="6906" cap="flat" cmpd="sng" algn="ctr">
                      <a:solidFill>
                        <a:srgbClr val="FFFFFF"/>
                      </a:solidFill>
                      <a:prstDash val="solid"/>
                      <a:round/>
                      <a:headEnd type="none" w="med" len="med"/>
                      <a:tailEnd type="none" w="med" len="med"/>
                    </a:lnR>
                    <a:lnT w="6906" cap="flat" cmpd="sng" algn="ctr">
                      <a:solidFill>
                        <a:srgbClr val="FFFFFF"/>
                      </a:solidFill>
                      <a:prstDash val="solid"/>
                      <a:round/>
                      <a:headEnd type="none" w="med" len="med"/>
                      <a:tailEnd type="none" w="med" len="med"/>
                    </a:lnT>
                    <a:lnB w="6906" cap="flat" cmpd="sng" algn="ctr">
                      <a:solidFill>
                        <a:srgbClr val="FFFFFF"/>
                      </a:solidFill>
                      <a:prstDash val="solid"/>
                      <a:round/>
                      <a:headEnd type="none" w="med" len="med"/>
                      <a:tailEnd type="none" w="med" len="med"/>
                    </a:lnB>
                    <a:solidFill>
                      <a:srgbClr val="E7EAED"/>
                    </a:solidFill>
                  </a:tcPr>
                </a:tc>
                <a:tc>
                  <a:txBody>
                    <a:bodyPr/>
                    <a:lstStyle/>
                    <a:p>
                      <a:pPr algn="l" fontAlgn="base">
                        <a:lnSpc>
                          <a:spcPts val="2100"/>
                        </a:lnSpc>
                        <a:buNone/>
                      </a:pPr>
                      <a:r>
                        <a:rPr lang="en-US" b="0" i="0" err="1">
                          <a:solidFill>
                            <a:srgbClr val="000000"/>
                          </a:solidFill>
                          <a:effectLst/>
                        </a:rPr>
                        <a:t>cooling_interval</a:t>
                      </a:r>
                      <a:endParaRPr lang="en-US" b="0" i="0">
                        <a:solidFill>
                          <a:srgbClr val="000000"/>
                        </a:solidFill>
                        <a:effectLst/>
                      </a:endParaRPr>
                    </a:p>
                  </a:txBody>
                  <a:tcPr>
                    <a:lnL w="6906" cap="flat" cmpd="sng" algn="ctr">
                      <a:solidFill>
                        <a:srgbClr val="FFFFFF"/>
                      </a:solidFill>
                      <a:prstDash val="solid"/>
                      <a:round/>
                      <a:headEnd type="none" w="med" len="med"/>
                      <a:tailEnd type="none" w="med" len="med"/>
                    </a:lnL>
                    <a:lnR w="6906" cap="flat" cmpd="sng" algn="ctr">
                      <a:solidFill>
                        <a:srgbClr val="FFFFFF"/>
                      </a:solidFill>
                      <a:prstDash val="solid"/>
                      <a:round/>
                      <a:headEnd type="none" w="med" len="med"/>
                      <a:tailEnd type="none" w="med" len="med"/>
                    </a:lnR>
                    <a:lnT w="6906" cap="flat" cmpd="sng" algn="ctr">
                      <a:solidFill>
                        <a:srgbClr val="FFFFFF"/>
                      </a:solidFill>
                      <a:prstDash val="solid"/>
                      <a:round/>
                      <a:headEnd type="none" w="med" len="med"/>
                      <a:tailEnd type="none" w="med" len="med"/>
                    </a:lnT>
                    <a:lnB w="6906" cap="flat" cmpd="sng" algn="ctr">
                      <a:solidFill>
                        <a:srgbClr val="FFFFFF"/>
                      </a:solidFill>
                      <a:prstDash val="solid"/>
                      <a:round/>
                      <a:headEnd type="none" w="med" len="med"/>
                      <a:tailEnd type="none" w="med" len="med"/>
                    </a:lnB>
                    <a:solidFill>
                      <a:srgbClr val="E7EAED"/>
                    </a:solidFill>
                  </a:tcPr>
                </a:tc>
                <a:extLst>
                  <a:ext uri="{0D108BD9-81ED-4DB2-BD59-A6C34878D82A}">
                    <a16:rowId xmlns:a16="http://schemas.microsoft.com/office/drawing/2014/main" val="2531555239"/>
                  </a:ext>
                </a:extLst>
              </a:tr>
              <a:tr h="361950">
                <a:tc rowSpan="2">
                  <a:txBody>
                    <a:bodyPr/>
                    <a:lstStyle/>
                    <a:p>
                      <a:pPr algn="ctr" fontAlgn="base">
                        <a:lnSpc>
                          <a:spcPts val="2100"/>
                        </a:lnSpc>
                        <a:buNone/>
                      </a:pPr>
                      <a:r>
                        <a:rPr lang="en-US" b="0" i="0">
                          <a:solidFill>
                            <a:srgbClr val="000000"/>
                          </a:solidFill>
                          <a:effectLst/>
                        </a:rPr>
                        <a:t>HMSDK</a:t>
                      </a:r>
                    </a:p>
                  </a:txBody>
                  <a:tcPr anchor="ctr">
                    <a:lnL w="6906" cap="flat" cmpd="sng" algn="ctr">
                      <a:solidFill>
                        <a:srgbClr val="FFFFFF"/>
                      </a:solidFill>
                      <a:prstDash val="solid"/>
                      <a:round/>
                      <a:headEnd type="none" w="med" len="med"/>
                      <a:tailEnd type="none" w="med" len="med"/>
                    </a:lnL>
                    <a:lnR w="6906" cap="flat" cmpd="sng" algn="ctr">
                      <a:solidFill>
                        <a:srgbClr val="FFFFFF"/>
                      </a:solidFill>
                      <a:prstDash val="solid"/>
                      <a:round/>
                      <a:headEnd type="none" w="med" len="med"/>
                      <a:tailEnd type="none" w="med" len="med"/>
                    </a:lnR>
                    <a:lnT w="6906" cap="flat" cmpd="sng" algn="ctr">
                      <a:solidFill>
                        <a:srgbClr val="FFFFFF"/>
                      </a:solidFill>
                      <a:prstDash val="solid"/>
                      <a:round/>
                      <a:headEnd type="none" w="med" len="med"/>
                      <a:tailEnd type="none" w="med" len="med"/>
                    </a:lnT>
                    <a:lnB w="6906" cap="flat" cmpd="sng" algn="ctr">
                      <a:solidFill>
                        <a:srgbClr val="FFFFFF"/>
                      </a:solidFill>
                      <a:prstDash val="solid"/>
                      <a:round/>
                      <a:headEnd type="none" w="med" len="med"/>
                      <a:tailEnd type="none" w="med" len="med"/>
                    </a:lnB>
                    <a:solidFill>
                      <a:srgbClr val="E7EAED"/>
                    </a:solidFill>
                  </a:tcPr>
                </a:tc>
                <a:tc>
                  <a:txBody>
                    <a:bodyPr/>
                    <a:lstStyle/>
                    <a:p>
                      <a:pPr algn="l" fontAlgn="base">
                        <a:lnSpc>
                          <a:spcPts val="2100"/>
                        </a:lnSpc>
                        <a:buNone/>
                      </a:pPr>
                      <a:r>
                        <a:rPr lang="en-US" b="0" i="0" err="1">
                          <a:solidFill>
                            <a:srgbClr val="000000"/>
                          </a:solidFill>
                          <a:effectLst/>
                        </a:rPr>
                        <a:t>promo:age</a:t>
                      </a:r>
                      <a:endParaRPr lang="en-US" b="0" i="0">
                        <a:solidFill>
                          <a:srgbClr val="000000"/>
                        </a:solidFill>
                        <a:effectLst/>
                      </a:endParaRPr>
                    </a:p>
                  </a:txBody>
                  <a:tcPr>
                    <a:lnL w="6906" cap="flat" cmpd="sng" algn="ctr">
                      <a:solidFill>
                        <a:srgbClr val="FFFFFF"/>
                      </a:solidFill>
                      <a:prstDash val="solid"/>
                      <a:round/>
                      <a:headEnd type="none" w="med" len="med"/>
                      <a:tailEnd type="none" w="med" len="med"/>
                    </a:lnL>
                    <a:lnR w="6906" cap="flat" cmpd="sng" algn="ctr">
                      <a:solidFill>
                        <a:srgbClr val="FFFFFF"/>
                      </a:solidFill>
                      <a:prstDash val="solid"/>
                      <a:round/>
                      <a:headEnd type="none" w="med" len="med"/>
                      <a:tailEnd type="none" w="med" len="med"/>
                    </a:lnR>
                    <a:lnT w="6906" cap="flat" cmpd="sng" algn="ctr">
                      <a:solidFill>
                        <a:srgbClr val="FFFFFF"/>
                      </a:solidFill>
                      <a:prstDash val="solid"/>
                      <a:round/>
                      <a:headEnd type="none" w="med" len="med"/>
                      <a:tailEnd type="none" w="med" len="med"/>
                    </a:lnT>
                    <a:lnB w="6906" cap="flat" cmpd="sng" algn="ctr">
                      <a:solidFill>
                        <a:srgbClr val="FFFFFF"/>
                      </a:solidFill>
                      <a:prstDash val="solid"/>
                      <a:round/>
                      <a:headEnd type="none" w="med" len="med"/>
                      <a:tailEnd type="none" w="med" len="med"/>
                    </a:lnB>
                    <a:solidFill>
                      <a:srgbClr val="E7EAED"/>
                    </a:solidFill>
                  </a:tcPr>
                </a:tc>
                <a:extLst>
                  <a:ext uri="{0D108BD9-81ED-4DB2-BD59-A6C34878D82A}">
                    <a16:rowId xmlns:a16="http://schemas.microsoft.com/office/drawing/2014/main" val="472019753"/>
                  </a:ext>
                </a:extLst>
              </a:tr>
              <a:tr h="361950">
                <a:tc vMerge="1">
                  <a:txBody>
                    <a:bodyPr/>
                    <a:lstStyle/>
                    <a:p>
                      <a:pPr algn="l" fontAlgn="base">
                        <a:lnSpc>
                          <a:spcPts val="2100"/>
                        </a:lnSpc>
                        <a:buNone/>
                      </a:pPr>
                      <a:endParaRPr lang="en-US" b="0" i="0">
                        <a:solidFill>
                          <a:srgbClr val="000000"/>
                        </a:solidFill>
                        <a:effectLst/>
                      </a:endParaRPr>
                    </a:p>
                  </a:txBody>
                  <a:tcPr>
                    <a:lnL w="6906" cap="flat" cmpd="sng" algn="ctr">
                      <a:solidFill>
                        <a:srgbClr val="FFFFFF"/>
                      </a:solidFill>
                      <a:prstDash val="solid"/>
                      <a:round/>
                      <a:headEnd type="none" w="med" len="med"/>
                      <a:tailEnd type="none" w="med" len="med"/>
                    </a:lnL>
                    <a:lnR w="6906" cap="flat" cmpd="sng" algn="ctr">
                      <a:solidFill>
                        <a:srgbClr val="FFFFFF"/>
                      </a:solidFill>
                      <a:prstDash val="solid"/>
                      <a:round/>
                      <a:headEnd type="none" w="med" len="med"/>
                      <a:tailEnd type="none" w="med" len="med"/>
                    </a:lnR>
                    <a:lnT w="6906" cap="flat" cmpd="sng" algn="ctr">
                      <a:solidFill>
                        <a:srgbClr val="FFFFFF"/>
                      </a:solidFill>
                      <a:prstDash val="solid"/>
                      <a:round/>
                      <a:headEnd type="none" w="med" len="med"/>
                      <a:tailEnd type="none" w="med" len="med"/>
                    </a:lnT>
                    <a:lnB w="6906" cap="flat" cmpd="sng" algn="ctr">
                      <a:solidFill>
                        <a:srgbClr val="FFFFFF"/>
                      </a:solidFill>
                      <a:prstDash val="solid"/>
                      <a:round/>
                      <a:headEnd type="none" w="med" len="med"/>
                      <a:tailEnd type="none" w="med" len="med"/>
                    </a:lnB>
                    <a:solidFill>
                      <a:srgbClr val="E7EAED"/>
                    </a:solidFill>
                  </a:tcPr>
                </a:tc>
                <a:tc>
                  <a:txBody>
                    <a:bodyPr/>
                    <a:lstStyle/>
                    <a:p>
                      <a:pPr algn="l" fontAlgn="base">
                        <a:lnSpc>
                          <a:spcPts val="2100"/>
                        </a:lnSpc>
                        <a:buNone/>
                      </a:pPr>
                      <a:r>
                        <a:rPr lang="en-US" sz="1800" b="0" i="0" err="1">
                          <a:solidFill>
                            <a:srgbClr val="000000"/>
                          </a:solidFill>
                          <a:effectLst/>
                          <a:latin typeface="Aptos" panose="020B0004020202020204" pitchFamily="34" charset="0"/>
                        </a:rPr>
                        <a:t>promo:nr_accesses</a:t>
                      </a:r>
                      <a:endParaRPr lang="en-US" b="0" i="0">
                        <a:solidFill>
                          <a:srgbClr val="000000"/>
                        </a:solidFill>
                        <a:effectLst/>
                      </a:endParaRPr>
                    </a:p>
                  </a:txBody>
                  <a:tcPr>
                    <a:lnL w="6906" cap="flat" cmpd="sng" algn="ctr">
                      <a:solidFill>
                        <a:srgbClr val="FFFFFF"/>
                      </a:solidFill>
                      <a:prstDash val="solid"/>
                      <a:round/>
                      <a:headEnd type="none" w="med" len="med"/>
                      <a:tailEnd type="none" w="med" len="med"/>
                    </a:lnL>
                    <a:lnR w="6906" cap="flat" cmpd="sng" algn="ctr">
                      <a:solidFill>
                        <a:srgbClr val="FFFFFF"/>
                      </a:solidFill>
                      <a:prstDash val="solid"/>
                      <a:round/>
                      <a:headEnd type="none" w="med" len="med"/>
                      <a:tailEnd type="none" w="med" len="med"/>
                    </a:lnR>
                    <a:lnT w="6906" cap="flat" cmpd="sng" algn="ctr">
                      <a:solidFill>
                        <a:srgbClr val="FFFFFF"/>
                      </a:solidFill>
                      <a:prstDash val="solid"/>
                      <a:round/>
                      <a:headEnd type="none" w="med" len="med"/>
                      <a:tailEnd type="none" w="med" len="med"/>
                    </a:lnT>
                    <a:lnB w="6906" cap="flat" cmpd="sng" algn="ctr">
                      <a:solidFill>
                        <a:srgbClr val="FFFFFF"/>
                      </a:solidFill>
                      <a:prstDash val="solid"/>
                      <a:round/>
                      <a:headEnd type="none" w="med" len="med"/>
                      <a:tailEnd type="none" w="med" len="med"/>
                    </a:lnB>
                    <a:solidFill>
                      <a:srgbClr val="E7EAED"/>
                    </a:solidFill>
                  </a:tcPr>
                </a:tc>
                <a:extLst>
                  <a:ext uri="{0D108BD9-81ED-4DB2-BD59-A6C34878D82A}">
                    <a16:rowId xmlns:a16="http://schemas.microsoft.com/office/drawing/2014/main" val="1442792336"/>
                  </a:ext>
                </a:extLst>
              </a:tr>
            </a:tbl>
          </a:graphicData>
        </a:graphic>
      </p:graphicFrame>
      <p:sp>
        <p:nvSpPr>
          <p:cNvPr id="7" name="Rectangle 1">
            <a:extLst>
              <a:ext uri="{FF2B5EF4-FFF2-40B4-BE49-F238E27FC236}">
                <a16:creationId xmlns:a16="http://schemas.microsoft.com/office/drawing/2014/main" id="{43E1A601-7452-A7F4-E0BF-67F0AB683090}"/>
              </a:ext>
            </a:extLst>
          </p:cNvPr>
          <p:cNvSpPr>
            <a:spLocks noChangeArrowheads="1"/>
          </p:cNvSpPr>
          <p:nvPr/>
        </p:nvSpPr>
        <p:spPr bwMode="auto">
          <a:xfrm>
            <a:off x="4119563" y="27352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 name="TextBox 2">
            <a:extLst>
              <a:ext uri="{FF2B5EF4-FFF2-40B4-BE49-F238E27FC236}">
                <a16:creationId xmlns:a16="http://schemas.microsoft.com/office/drawing/2014/main" id="{49356A66-5332-0E18-9759-A1ACA979FF4B}"/>
              </a:ext>
            </a:extLst>
          </p:cNvPr>
          <p:cNvSpPr txBox="1"/>
          <p:nvPr/>
        </p:nvSpPr>
        <p:spPr>
          <a:xfrm>
            <a:off x="0" y="6492240"/>
            <a:ext cx="1463040" cy="369332"/>
          </a:xfrm>
          <a:prstGeom prst="rect">
            <a:avLst/>
          </a:prstGeom>
          <a:solidFill>
            <a:schemeClr val="bg1">
              <a:lumMod val="85000"/>
            </a:schemeClr>
          </a:solidFill>
        </p:spPr>
        <p:txBody>
          <a:bodyPr wrap="square" lIns="91440" tIns="45720" rIns="91440" bIns="45720" rtlCol="0" anchor="t">
            <a:spAutoFit/>
          </a:bodyPr>
          <a:lstStyle/>
          <a:p>
            <a:r>
              <a:rPr lang="en-US">
                <a:latin typeface="Segoe UI"/>
                <a:cs typeface="Segoe UI"/>
              </a:rPr>
              <a:t>Background</a:t>
            </a:r>
            <a:endParaRPr lang="en-US" err="1"/>
          </a:p>
        </p:txBody>
      </p:sp>
      <p:sp>
        <p:nvSpPr>
          <p:cNvPr id="5" name="TextBox 4">
            <a:extLst>
              <a:ext uri="{FF2B5EF4-FFF2-40B4-BE49-F238E27FC236}">
                <a16:creationId xmlns:a16="http://schemas.microsoft.com/office/drawing/2014/main" id="{B44E7B97-F56A-BF46-EC4B-A29E3870541A}"/>
              </a:ext>
            </a:extLst>
          </p:cNvPr>
          <p:cNvSpPr txBox="1"/>
          <p:nvPr/>
        </p:nvSpPr>
        <p:spPr>
          <a:xfrm>
            <a:off x="4347851" y="1847356"/>
            <a:ext cx="3383994" cy="476726"/>
          </a:xfrm>
          <a:prstGeom prst="roundRect">
            <a:avLst/>
          </a:prstGeom>
          <a:solidFill>
            <a:schemeClr val="accent4">
              <a:lumMod val="20000"/>
              <a:lumOff val="80000"/>
            </a:schemeClr>
          </a:solidFill>
          <a:ln>
            <a:noFill/>
          </a:ln>
          <a:effectLst>
            <a:outerShdw blurRad="50800" dist="38100" dir="2700000" algn="tl" rotWithShape="0">
              <a:prstClr val="black">
                <a:alpha val="40000"/>
              </a:prstClr>
            </a:outerShdw>
          </a:effectLst>
        </p:spPr>
        <p:txBody>
          <a:bodyPr wrap="square" rtlCol="0">
            <a:spAutoFit/>
          </a:bodyPr>
          <a:lstStyle/>
          <a:p>
            <a:pPr algn="ctr"/>
            <a:r>
              <a:rPr lang="en-US" sz="2200">
                <a:latin typeface="Segoe UI" panose="020B0502040204020203" pitchFamily="34" charset="0"/>
                <a:cs typeface="Segoe UI" panose="020B0502040204020203" pitchFamily="34" charset="0"/>
              </a:rPr>
              <a:t>Hot/cold classification</a:t>
            </a:r>
            <a:endParaRPr lang="en-IN" sz="2200">
              <a:latin typeface="Segoe UI" panose="020B0502040204020203" pitchFamily="34" charset="0"/>
              <a:cs typeface="Segoe UI" panose="020B0502040204020203" pitchFamily="34" charset="0"/>
            </a:endParaRPr>
          </a:p>
        </p:txBody>
      </p:sp>
      <p:sp>
        <p:nvSpPr>
          <p:cNvPr id="8" name="TextBox 7">
            <a:extLst>
              <a:ext uri="{FF2B5EF4-FFF2-40B4-BE49-F238E27FC236}">
                <a16:creationId xmlns:a16="http://schemas.microsoft.com/office/drawing/2014/main" id="{7BCA3DE2-C17B-9A07-9CD1-E119251454A0}"/>
              </a:ext>
            </a:extLst>
          </p:cNvPr>
          <p:cNvSpPr txBox="1"/>
          <p:nvPr/>
        </p:nvSpPr>
        <p:spPr>
          <a:xfrm>
            <a:off x="555484" y="1847356"/>
            <a:ext cx="3102429" cy="476726"/>
          </a:xfrm>
          <a:prstGeom prst="roundRect">
            <a:avLst/>
          </a:prstGeom>
          <a:solidFill>
            <a:schemeClr val="accent4">
              <a:lumMod val="20000"/>
              <a:lumOff val="80000"/>
            </a:schemeClr>
          </a:solidFill>
          <a:ln>
            <a:noFill/>
          </a:ln>
          <a:effectLst>
            <a:outerShdw blurRad="50800" dist="38100" dir="2700000" algn="tl" rotWithShape="0">
              <a:prstClr val="black">
                <a:alpha val="40000"/>
              </a:prstClr>
            </a:outerShdw>
          </a:effectLst>
        </p:spPr>
        <p:txBody>
          <a:bodyPr wrap="square" rtlCol="0">
            <a:spAutoFit/>
          </a:bodyPr>
          <a:lstStyle/>
          <a:p>
            <a:pPr algn="ctr"/>
            <a:r>
              <a:rPr lang="en-US" sz="2200">
                <a:latin typeface="Segoe UI" panose="020B0502040204020203" pitchFamily="34" charset="0"/>
                <a:cs typeface="Segoe UI" panose="020B0502040204020203" pitchFamily="34" charset="0"/>
              </a:rPr>
              <a:t>Gathering access info</a:t>
            </a:r>
            <a:endParaRPr lang="en-IN" sz="2200">
              <a:latin typeface="Segoe UI" panose="020B0502040204020203" pitchFamily="34" charset="0"/>
              <a:cs typeface="Segoe UI" panose="020B0502040204020203" pitchFamily="34" charset="0"/>
            </a:endParaRPr>
          </a:p>
        </p:txBody>
      </p:sp>
      <p:sp>
        <p:nvSpPr>
          <p:cNvPr id="9" name="TextBox 8">
            <a:extLst>
              <a:ext uri="{FF2B5EF4-FFF2-40B4-BE49-F238E27FC236}">
                <a16:creationId xmlns:a16="http://schemas.microsoft.com/office/drawing/2014/main" id="{DF31DAE9-D97A-E065-391F-0A89CECC8CAF}"/>
              </a:ext>
            </a:extLst>
          </p:cNvPr>
          <p:cNvSpPr txBox="1"/>
          <p:nvPr/>
        </p:nvSpPr>
        <p:spPr>
          <a:xfrm>
            <a:off x="8451652" y="1847356"/>
            <a:ext cx="3010031" cy="476726"/>
          </a:xfrm>
          <a:prstGeom prst="roundRect">
            <a:avLst/>
          </a:prstGeom>
          <a:solidFill>
            <a:schemeClr val="accent4">
              <a:lumMod val="20000"/>
              <a:lumOff val="80000"/>
            </a:schemeClr>
          </a:solidFill>
          <a:ln>
            <a:noFill/>
          </a:ln>
          <a:effectLst>
            <a:outerShdw blurRad="50800" dist="38100" dir="2700000" algn="tl" rotWithShape="0">
              <a:prstClr val="black">
                <a:alpha val="40000"/>
              </a:prstClr>
            </a:outerShdw>
          </a:effectLst>
        </p:spPr>
        <p:txBody>
          <a:bodyPr wrap="square" rtlCol="0">
            <a:spAutoFit/>
          </a:bodyPr>
          <a:lstStyle/>
          <a:p>
            <a:pPr algn="ctr"/>
            <a:r>
              <a:rPr lang="en-US" sz="2200">
                <a:latin typeface="Segoe UI" panose="020B0502040204020203" pitchFamily="34" charset="0"/>
                <a:cs typeface="Segoe UI" panose="020B0502040204020203" pitchFamily="34" charset="0"/>
              </a:rPr>
              <a:t>Migration decisions</a:t>
            </a:r>
            <a:endParaRPr lang="en-IN" sz="2200">
              <a:latin typeface="Segoe UI" panose="020B0502040204020203" pitchFamily="34" charset="0"/>
              <a:cs typeface="Segoe UI" panose="020B0502040204020203" pitchFamily="34" charset="0"/>
            </a:endParaRPr>
          </a:p>
        </p:txBody>
      </p:sp>
      <p:graphicFrame>
        <p:nvGraphicFramePr>
          <p:cNvPr id="10" name="Content Placeholder 5">
            <a:extLst>
              <a:ext uri="{FF2B5EF4-FFF2-40B4-BE49-F238E27FC236}">
                <a16:creationId xmlns:a16="http://schemas.microsoft.com/office/drawing/2014/main" id="{E459F423-F0CD-DF93-8167-621A6AEA9CA7}"/>
              </a:ext>
            </a:extLst>
          </p:cNvPr>
          <p:cNvGraphicFramePr>
            <a:graphicFrameLocks/>
          </p:cNvGraphicFramePr>
          <p:nvPr/>
        </p:nvGraphicFramePr>
        <p:xfrm>
          <a:off x="263475" y="2719971"/>
          <a:ext cx="3621133" cy="2796540"/>
        </p:xfrm>
        <a:graphic>
          <a:graphicData uri="http://schemas.openxmlformats.org/drawingml/2006/table">
            <a:tbl>
              <a:tblPr/>
              <a:tblGrid>
                <a:gridCol w="1236797">
                  <a:extLst>
                    <a:ext uri="{9D8B030D-6E8A-4147-A177-3AD203B41FA5}">
                      <a16:colId xmlns:a16="http://schemas.microsoft.com/office/drawing/2014/main" val="3296814409"/>
                    </a:ext>
                  </a:extLst>
                </a:gridCol>
                <a:gridCol w="2384336">
                  <a:extLst>
                    <a:ext uri="{9D8B030D-6E8A-4147-A177-3AD203B41FA5}">
                      <a16:colId xmlns:a16="http://schemas.microsoft.com/office/drawing/2014/main" val="725854345"/>
                    </a:ext>
                  </a:extLst>
                </a:gridCol>
              </a:tblGrid>
              <a:tr h="361950">
                <a:tc>
                  <a:txBody>
                    <a:bodyPr/>
                    <a:lstStyle/>
                    <a:p>
                      <a:pPr algn="ctr" fontAlgn="base">
                        <a:lnSpc>
                          <a:spcPts val="2100"/>
                        </a:lnSpc>
                        <a:buNone/>
                      </a:pPr>
                      <a:r>
                        <a:rPr lang="en-US" b="1" i="0">
                          <a:solidFill>
                            <a:schemeClr val="bg1"/>
                          </a:solidFill>
                          <a:effectLst/>
                          <a:latin typeface="Segoe UI" panose="020B0502040204020203" pitchFamily="34" charset="0"/>
                          <a:cs typeface="Segoe UI" panose="020B0502040204020203" pitchFamily="34" charset="0"/>
                        </a:rPr>
                        <a:t>Tiering system</a:t>
                      </a:r>
                    </a:p>
                  </a:txBody>
                  <a:tcPr>
                    <a:lnL w="6906" cap="flat" cmpd="sng" algn="ctr">
                      <a:solidFill>
                        <a:srgbClr val="FFFFFF"/>
                      </a:solidFill>
                      <a:prstDash val="solid"/>
                      <a:round/>
                      <a:headEnd type="none" w="med" len="med"/>
                      <a:tailEnd type="none" w="med" len="med"/>
                    </a:lnL>
                    <a:lnR w="6906" cap="flat" cmpd="sng" algn="ctr">
                      <a:solidFill>
                        <a:srgbClr val="FFFFFF"/>
                      </a:solidFill>
                      <a:prstDash val="solid"/>
                      <a:round/>
                      <a:headEnd type="none" w="med" len="med"/>
                      <a:tailEnd type="none" w="med" len="med"/>
                    </a:lnR>
                    <a:lnT w="6906" cap="flat" cmpd="sng" algn="ctr">
                      <a:solidFill>
                        <a:srgbClr val="FFFFFF"/>
                      </a:solidFill>
                      <a:prstDash val="solid"/>
                      <a:round/>
                      <a:headEnd type="none" w="med" len="med"/>
                      <a:tailEnd type="none" w="med" len="med"/>
                    </a:lnT>
                    <a:lnB w="20726" cap="flat" cmpd="sng" algn="ctr">
                      <a:solidFill>
                        <a:srgbClr val="FFFFFF"/>
                      </a:solidFill>
                      <a:prstDash val="solid"/>
                      <a:round/>
                      <a:headEnd type="none" w="med" len="med"/>
                      <a:tailEnd type="none" w="med" len="med"/>
                    </a:lnB>
                    <a:solidFill>
                      <a:srgbClr val="156082"/>
                    </a:solidFill>
                  </a:tcPr>
                </a:tc>
                <a:tc>
                  <a:txBody>
                    <a:bodyPr/>
                    <a:lstStyle/>
                    <a:p>
                      <a:pPr algn="ctr" fontAlgn="base">
                        <a:lnSpc>
                          <a:spcPts val="2100"/>
                        </a:lnSpc>
                        <a:buNone/>
                      </a:pPr>
                      <a:r>
                        <a:rPr lang="en-US" sz="1800" b="1" i="0">
                          <a:solidFill>
                            <a:srgbClr val="FFFFFF"/>
                          </a:solidFill>
                          <a:effectLst/>
                          <a:latin typeface="Segoe UI" panose="020B0502040204020203" pitchFamily="34" charset="0"/>
                        </a:rPr>
                        <a:t>Parameter​</a:t>
                      </a:r>
                      <a:r>
                        <a:rPr lang="en-US" sz="1800" b="0" i="0">
                          <a:solidFill>
                            <a:srgbClr val="000000"/>
                          </a:solidFill>
                          <a:effectLst/>
                          <a:latin typeface="Segoe UI" panose="020B0502040204020203" pitchFamily="34" charset="0"/>
                        </a:rPr>
                        <a:t>​</a:t>
                      </a:r>
                      <a:endParaRPr lang="en-US" b="0" i="0">
                        <a:solidFill>
                          <a:srgbClr val="000000"/>
                        </a:solidFill>
                        <a:effectLst/>
                      </a:endParaRPr>
                    </a:p>
                  </a:txBody>
                  <a:tcPr anchor="ctr">
                    <a:lnL w="6906" cap="flat" cmpd="sng" algn="ctr">
                      <a:solidFill>
                        <a:srgbClr val="FFFFFF"/>
                      </a:solidFill>
                      <a:prstDash val="solid"/>
                      <a:round/>
                      <a:headEnd type="none" w="med" len="med"/>
                      <a:tailEnd type="none" w="med" len="med"/>
                    </a:lnL>
                    <a:lnR w="6906" cap="flat" cmpd="sng" algn="ctr">
                      <a:solidFill>
                        <a:srgbClr val="FFFFFF"/>
                      </a:solidFill>
                      <a:prstDash val="solid"/>
                      <a:round/>
                      <a:headEnd type="none" w="med" len="med"/>
                      <a:tailEnd type="none" w="med" len="med"/>
                    </a:lnR>
                    <a:lnT w="6906" cap="flat" cmpd="sng" algn="ctr">
                      <a:solidFill>
                        <a:srgbClr val="FFFFFF"/>
                      </a:solidFill>
                      <a:prstDash val="solid"/>
                      <a:round/>
                      <a:headEnd type="none" w="med" len="med"/>
                      <a:tailEnd type="none" w="med" len="med"/>
                    </a:lnT>
                    <a:lnB w="20726" cap="flat" cmpd="sng" algn="ctr">
                      <a:solidFill>
                        <a:srgbClr val="FFFFFF"/>
                      </a:solidFill>
                      <a:prstDash val="solid"/>
                      <a:round/>
                      <a:headEnd type="none" w="med" len="med"/>
                      <a:tailEnd type="none" w="med" len="med"/>
                    </a:lnB>
                    <a:solidFill>
                      <a:srgbClr val="156082"/>
                    </a:solidFill>
                  </a:tcPr>
                </a:tc>
                <a:extLst>
                  <a:ext uri="{0D108BD9-81ED-4DB2-BD59-A6C34878D82A}">
                    <a16:rowId xmlns:a16="http://schemas.microsoft.com/office/drawing/2014/main" val="255335808"/>
                  </a:ext>
                </a:extLst>
              </a:tr>
              <a:tr h="361950">
                <a:tc rowSpan="2">
                  <a:txBody>
                    <a:bodyPr/>
                    <a:lstStyle/>
                    <a:p>
                      <a:pPr algn="ctr" fontAlgn="base">
                        <a:lnSpc>
                          <a:spcPts val="2100"/>
                        </a:lnSpc>
                        <a:buNone/>
                      </a:pPr>
                      <a:r>
                        <a:rPr lang="en-US" b="0" i="0" err="1">
                          <a:solidFill>
                            <a:srgbClr val="000000"/>
                          </a:solidFill>
                          <a:effectLst/>
                        </a:rPr>
                        <a:t>HeMem</a:t>
                      </a:r>
                      <a:endParaRPr lang="en-US" b="0" i="0">
                        <a:solidFill>
                          <a:srgbClr val="000000"/>
                        </a:solidFill>
                        <a:effectLst/>
                      </a:endParaRPr>
                    </a:p>
                  </a:txBody>
                  <a:tcPr anchor="ctr">
                    <a:lnL w="6906" cap="flat" cmpd="sng" algn="ctr">
                      <a:solidFill>
                        <a:srgbClr val="FFFFFF"/>
                      </a:solidFill>
                      <a:prstDash val="solid"/>
                      <a:round/>
                      <a:headEnd type="none" w="med" len="med"/>
                      <a:tailEnd type="none" w="med" len="med"/>
                    </a:lnL>
                    <a:lnR w="6906" cap="flat" cmpd="sng" algn="ctr">
                      <a:solidFill>
                        <a:srgbClr val="FFFFFF"/>
                      </a:solidFill>
                      <a:prstDash val="solid"/>
                      <a:round/>
                      <a:headEnd type="none" w="med" len="med"/>
                      <a:tailEnd type="none" w="med" len="med"/>
                    </a:lnR>
                    <a:lnT w="20726" cap="flat" cmpd="sng" algn="ctr">
                      <a:solidFill>
                        <a:srgbClr val="FFFFFF"/>
                      </a:solidFill>
                      <a:prstDash val="solid"/>
                      <a:round/>
                      <a:headEnd type="none" w="med" len="med"/>
                      <a:tailEnd type="none" w="med" len="med"/>
                    </a:lnT>
                    <a:lnB w="6906" cap="flat" cmpd="sng" algn="ctr">
                      <a:solidFill>
                        <a:srgbClr val="FFFFFF"/>
                      </a:solidFill>
                      <a:prstDash val="solid"/>
                      <a:round/>
                      <a:headEnd type="none" w="med" len="med"/>
                      <a:tailEnd type="none" w="med" len="med"/>
                    </a:lnB>
                    <a:solidFill>
                      <a:srgbClr val="CCD2D8"/>
                    </a:solidFill>
                  </a:tcPr>
                </a:tc>
                <a:tc>
                  <a:txBody>
                    <a:bodyPr/>
                    <a:lstStyle/>
                    <a:p>
                      <a:pPr algn="l" fontAlgn="base">
                        <a:lnSpc>
                          <a:spcPts val="2100"/>
                        </a:lnSpc>
                        <a:buNone/>
                      </a:pPr>
                      <a:r>
                        <a:rPr lang="en-US" sz="1800" b="0" i="0" err="1">
                          <a:solidFill>
                            <a:srgbClr val="000000"/>
                          </a:solidFill>
                          <a:effectLst/>
                          <a:latin typeface="Segoe UI" panose="020B0502040204020203" pitchFamily="34" charset="0"/>
                        </a:rPr>
                        <a:t>read_sample_period</a:t>
                      </a:r>
                      <a:endParaRPr lang="en-US" b="0" i="0">
                        <a:solidFill>
                          <a:srgbClr val="000000"/>
                        </a:solidFill>
                        <a:effectLst/>
                      </a:endParaRPr>
                    </a:p>
                  </a:txBody>
                  <a:tcPr>
                    <a:lnL w="6906" cap="flat" cmpd="sng" algn="ctr">
                      <a:solidFill>
                        <a:srgbClr val="FFFFFF"/>
                      </a:solidFill>
                      <a:prstDash val="solid"/>
                      <a:round/>
                      <a:headEnd type="none" w="med" len="med"/>
                      <a:tailEnd type="none" w="med" len="med"/>
                    </a:lnL>
                    <a:lnR w="6906" cap="flat" cmpd="sng" algn="ctr">
                      <a:solidFill>
                        <a:srgbClr val="FFFFFF"/>
                      </a:solidFill>
                      <a:prstDash val="solid"/>
                      <a:round/>
                      <a:headEnd type="none" w="med" len="med"/>
                      <a:tailEnd type="none" w="med" len="med"/>
                    </a:lnR>
                    <a:lnT w="20726" cap="flat" cmpd="sng" algn="ctr">
                      <a:solidFill>
                        <a:srgbClr val="FFFFFF"/>
                      </a:solidFill>
                      <a:prstDash val="solid"/>
                      <a:round/>
                      <a:headEnd type="none" w="med" len="med"/>
                      <a:tailEnd type="none" w="med" len="med"/>
                    </a:lnT>
                    <a:lnB w="6906" cap="flat" cmpd="sng" algn="ctr">
                      <a:solidFill>
                        <a:srgbClr val="FFFFFF"/>
                      </a:solidFill>
                      <a:prstDash val="solid"/>
                      <a:round/>
                      <a:headEnd type="none" w="med" len="med"/>
                      <a:tailEnd type="none" w="med" len="med"/>
                    </a:lnB>
                    <a:solidFill>
                      <a:srgbClr val="CCD2D8"/>
                    </a:solidFill>
                  </a:tcPr>
                </a:tc>
                <a:extLst>
                  <a:ext uri="{0D108BD9-81ED-4DB2-BD59-A6C34878D82A}">
                    <a16:rowId xmlns:a16="http://schemas.microsoft.com/office/drawing/2014/main" val="2755763778"/>
                  </a:ext>
                </a:extLst>
              </a:tr>
              <a:tr h="361950">
                <a:tc vMerge="1">
                  <a:txBody>
                    <a:bodyPr/>
                    <a:lstStyle/>
                    <a:p>
                      <a:pPr algn="l" fontAlgn="base">
                        <a:lnSpc>
                          <a:spcPts val="2100"/>
                        </a:lnSpc>
                        <a:buNone/>
                      </a:pPr>
                      <a:endParaRPr lang="en-US" b="0" i="0">
                        <a:solidFill>
                          <a:srgbClr val="000000"/>
                        </a:solidFill>
                        <a:effectLst/>
                      </a:endParaRPr>
                    </a:p>
                  </a:txBody>
                  <a:tcPr>
                    <a:lnL w="6906" cap="flat" cmpd="sng" algn="ctr">
                      <a:solidFill>
                        <a:srgbClr val="FFFFFF"/>
                      </a:solidFill>
                      <a:prstDash val="solid"/>
                      <a:round/>
                      <a:headEnd type="none" w="med" len="med"/>
                      <a:tailEnd type="none" w="med" len="med"/>
                    </a:lnL>
                    <a:lnR w="6906" cap="flat" cmpd="sng" algn="ctr">
                      <a:solidFill>
                        <a:srgbClr val="FFFFFF"/>
                      </a:solidFill>
                      <a:prstDash val="solid"/>
                      <a:round/>
                      <a:headEnd type="none" w="med" len="med"/>
                      <a:tailEnd type="none" w="med" len="med"/>
                    </a:lnR>
                    <a:lnT w="6906" cap="flat" cmpd="sng" algn="ctr">
                      <a:solidFill>
                        <a:srgbClr val="FFFFFF"/>
                      </a:solidFill>
                      <a:prstDash val="solid"/>
                      <a:round/>
                      <a:headEnd type="none" w="med" len="med"/>
                      <a:tailEnd type="none" w="med" len="med"/>
                    </a:lnT>
                    <a:lnB w="6906" cap="flat" cmpd="sng" algn="ctr">
                      <a:solidFill>
                        <a:srgbClr val="FFFFFF"/>
                      </a:solidFill>
                      <a:prstDash val="solid"/>
                      <a:round/>
                      <a:headEnd type="none" w="med" len="med"/>
                      <a:tailEnd type="none" w="med" len="med"/>
                    </a:lnB>
                    <a:solidFill>
                      <a:srgbClr val="E7EAED"/>
                    </a:solidFill>
                  </a:tcPr>
                </a:tc>
                <a:tc>
                  <a:txBody>
                    <a:bodyPr/>
                    <a:lstStyle/>
                    <a:p>
                      <a:pPr marL="0" marR="0" lvl="0" indent="0" algn="l" defTabSz="914400" rtl="0" eaLnBrk="1" fontAlgn="base" latinLnBrk="0" hangingPunct="1">
                        <a:lnSpc>
                          <a:spcPts val="2100"/>
                        </a:lnSpc>
                        <a:spcBef>
                          <a:spcPts val="0"/>
                        </a:spcBef>
                        <a:spcAft>
                          <a:spcPts val="0"/>
                        </a:spcAft>
                        <a:buClrTx/>
                        <a:buSzTx/>
                        <a:buFontTx/>
                        <a:buNone/>
                        <a:tabLst/>
                        <a:defRPr/>
                      </a:pPr>
                      <a:r>
                        <a:rPr lang="en-US" sz="1800" b="0" i="0" err="1">
                          <a:solidFill>
                            <a:srgbClr val="000000"/>
                          </a:solidFill>
                          <a:effectLst/>
                          <a:latin typeface="Segoe UI" panose="020B0502040204020203" pitchFamily="34" charset="0"/>
                        </a:rPr>
                        <a:t>write_sample_period</a:t>
                      </a:r>
                      <a:endParaRPr lang="en-US" b="0" i="0">
                        <a:solidFill>
                          <a:srgbClr val="000000"/>
                        </a:solidFill>
                        <a:effectLst/>
                      </a:endParaRPr>
                    </a:p>
                  </a:txBody>
                  <a:tcPr>
                    <a:lnL w="6906" cap="flat" cmpd="sng" algn="ctr">
                      <a:solidFill>
                        <a:srgbClr val="FFFFFF"/>
                      </a:solidFill>
                      <a:prstDash val="solid"/>
                      <a:round/>
                      <a:headEnd type="none" w="med" len="med"/>
                      <a:tailEnd type="none" w="med" len="med"/>
                    </a:lnL>
                    <a:lnR w="6906" cap="flat" cmpd="sng" algn="ctr">
                      <a:solidFill>
                        <a:srgbClr val="FFFFFF"/>
                      </a:solidFill>
                      <a:prstDash val="solid"/>
                      <a:round/>
                      <a:headEnd type="none" w="med" len="med"/>
                      <a:tailEnd type="none" w="med" len="med"/>
                    </a:lnR>
                    <a:lnT w="6906" cap="flat" cmpd="sng" algn="ctr">
                      <a:solidFill>
                        <a:srgbClr val="FFFFFF"/>
                      </a:solidFill>
                      <a:prstDash val="solid"/>
                      <a:round/>
                      <a:headEnd type="none" w="med" len="med"/>
                      <a:tailEnd type="none" w="med" len="med"/>
                    </a:lnT>
                    <a:lnB w="6906" cap="flat" cmpd="sng" algn="ctr">
                      <a:solidFill>
                        <a:srgbClr val="FFFFFF"/>
                      </a:solidFill>
                      <a:prstDash val="solid"/>
                      <a:round/>
                      <a:headEnd type="none" w="med" len="med"/>
                      <a:tailEnd type="none" w="med" len="med"/>
                    </a:lnB>
                    <a:solidFill>
                      <a:srgbClr val="E7EAED"/>
                    </a:solidFill>
                  </a:tcPr>
                </a:tc>
                <a:extLst>
                  <a:ext uri="{0D108BD9-81ED-4DB2-BD59-A6C34878D82A}">
                    <a16:rowId xmlns:a16="http://schemas.microsoft.com/office/drawing/2014/main" val="1728144902"/>
                  </a:ext>
                </a:extLst>
              </a:tr>
              <a:tr h="361950">
                <a:tc rowSpan="2">
                  <a:txBody>
                    <a:bodyPr/>
                    <a:lstStyle/>
                    <a:p>
                      <a:pPr algn="ctr" fontAlgn="base">
                        <a:lnSpc>
                          <a:spcPts val="2100"/>
                        </a:lnSpc>
                        <a:buNone/>
                      </a:pPr>
                      <a:r>
                        <a:rPr lang="en-US" b="0" i="0" err="1">
                          <a:solidFill>
                            <a:srgbClr val="000000"/>
                          </a:solidFill>
                          <a:effectLst/>
                        </a:rPr>
                        <a:t>Memtis</a:t>
                      </a:r>
                      <a:endParaRPr lang="en-US" b="0" i="0">
                        <a:solidFill>
                          <a:srgbClr val="000000"/>
                        </a:solidFill>
                        <a:effectLst/>
                      </a:endParaRPr>
                    </a:p>
                  </a:txBody>
                  <a:tcPr anchor="ctr">
                    <a:lnL w="6906" cap="flat" cmpd="sng" algn="ctr">
                      <a:solidFill>
                        <a:srgbClr val="FFFFFF"/>
                      </a:solidFill>
                      <a:prstDash val="solid"/>
                      <a:round/>
                      <a:headEnd type="none" w="med" len="med"/>
                      <a:tailEnd type="none" w="med" len="med"/>
                    </a:lnL>
                    <a:lnR w="6906" cap="flat" cmpd="sng" algn="ctr">
                      <a:solidFill>
                        <a:srgbClr val="FFFFFF"/>
                      </a:solidFill>
                      <a:prstDash val="solid"/>
                      <a:round/>
                      <a:headEnd type="none" w="med" len="med"/>
                      <a:tailEnd type="none" w="med" len="med"/>
                    </a:lnR>
                    <a:lnT w="6906" cap="flat" cmpd="sng" algn="ctr">
                      <a:solidFill>
                        <a:srgbClr val="FFFFFF"/>
                      </a:solidFill>
                      <a:prstDash val="solid"/>
                      <a:round/>
                      <a:headEnd type="none" w="med" len="med"/>
                      <a:tailEnd type="none" w="med" len="med"/>
                    </a:lnT>
                    <a:lnB w="6906" cap="flat" cmpd="sng" algn="ctr">
                      <a:solidFill>
                        <a:srgbClr val="FFFFFF"/>
                      </a:solidFill>
                      <a:prstDash val="solid"/>
                      <a:round/>
                      <a:headEnd type="none" w="med" len="med"/>
                      <a:tailEnd type="none" w="med" len="med"/>
                    </a:lnB>
                    <a:solidFill>
                      <a:srgbClr val="CCD2D8"/>
                    </a:solidFill>
                  </a:tcPr>
                </a:tc>
                <a:tc>
                  <a:txBody>
                    <a:bodyPr/>
                    <a:lstStyle/>
                    <a:p>
                      <a:pPr algn="l" fontAlgn="base">
                        <a:lnSpc>
                          <a:spcPts val="2100"/>
                        </a:lnSpc>
                        <a:buNone/>
                      </a:pPr>
                      <a:r>
                        <a:rPr lang="en-US" sz="1800" b="0" i="0" err="1">
                          <a:solidFill>
                            <a:srgbClr val="000000"/>
                          </a:solidFill>
                          <a:effectLst/>
                          <a:latin typeface="Segoe UI" panose="020B0502040204020203" pitchFamily="34" charset="0"/>
                        </a:rPr>
                        <a:t>read_sample_period</a:t>
                      </a:r>
                      <a:endParaRPr lang="en-US" b="0" i="0">
                        <a:solidFill>
                          <a:srgbClr val="000000"/>
                        </a:solidFill>
                        <a:effectLst/>
                      </a:endParaRPr>
                    </a:p>
                  </a:txBody>
                  <a:tcPr>
                    <a:lnL w="6906" cap="flat" cmpd="sng" algn="ctr">
                      <a:solidFill>
                        <a:srgbClr val="FFFFFF"/>
                      </a:solidFill>
                      <a:prstDash val="solid"/>
                      <a:round/>
                      <a:headEnd type="none" w="med" len="med"/>
                      <a:tailEnd type="none" w="med" len="med"/>
                    </a:lnL>
                    <a:lnR w="6906" cap="flat" cmpd="sng" algn="ctr">
                      <a:solidFill>
                        <a:srgbClr val="FFFFFF"/>
                      </a:solidFill>
                      <a:prstDash val="solid"/>
                      <a:round/>
                      <a:headEnd type="none" w="med" len="med"/>
                      <a:tailEnd type="none" w="med" len="med"/>
                    </a:lnR>
                    <a:lnT w="6906" cap="flat" cmpd="sng" algn="ctr">
                      <a:solidFill>
                        <a:srgbClr val="FFFFFF"/>
                      </a:solidFill>
                      <a:prstDash val="solid"/>
                      <a:round/>
                      <a:headEnd type="none" w="med" len="med"/>
                      <a:tailEnd type="none" w="med" len="med"/>
                    </a:lnT>
                    <a:lnB w="6906" cap="flat" cmpd="sng" algn="ctr">
                      <a:solidFill>
                        <a:srgbClr val="FFFFFF"/>
                      </a:solidFill>
                      <a:prstDash val="solid"/>
                      <a:round/>
                      <a:headEnd type="none" w="med" len="med"/>
                      <a:tailEnd type="none" w="med" len="med"/>
                    </a:lnB>
                    <a:solidFill>
                      <a:srgbClr val="CCD2D8"/>
                    </a:solidFill>
                  </a:tcPr>
                </a:tc>
                <a:extLst>
                  <a:ext uri="{0D108BD9-81ED-4DB2-BD59-A6C34878D82A}">
                    <a16:rowId xmlns:a16="http://schemas.microsoft.com/office/drawing/2014/main" val="435159890"/>
                  </a:ext>
                </a:extLst>
              </a:tr>
              <a:tr h="361950">
                <a:tc vMerge="1">
                  <a:txBody>
                    <a:bodyPr/>
                    <a:lstStyle/>
                    <a:p>
                      <a:pPr algn="l" fontAlgn="base">
                        <a:lnSpc>
                          <a:spcPts val="2100"/>
                        </a:lnSpc>
                        <a:buNone/>
                      </a:pPr>
                      <a:endParaRPr lang="en-US" b="0" i="0">
                        <a:solidFill>
                          <a:srgbClr val="000000"/>
                        </a:solidFill>
                        <a:effectLst/>
                      </a:endParaRPr>
                    </a:p>
                  </a:txBody>
                  <a:tcPr>
                    <a:lnL w="6906" cap="flat" cmpd="sng" algn="ctr">
                      <a:solidFill>
                        <a:srgbClr val="FFFFFF"/>
                      </a:solidFill>
                      <a:prstDash val="solid"/>
                      <a:round/>
                      <a:headEnd type="none" w="med" len="med"/>
                      <a:tailEnd type="none" w="med" len="med"/>
                    </a:lnL>
                    <a:lnR w="6906" cap="flat" cmpd="sng" algn="ctr">
                      <a:solidFill>
                        <a:srgbClr val="FFFFFF"/>
                      </a:solidFill>
                      <a:prstDash val="solid"/>
                      <a:round/>
                      <a:headEnd type="none" w="med" len="med"/>
                      <a:tailEnd type="none" w="med" len="med"/>
                    </a:lnR>
                    <a:lnT w="6906" cap="flat" cmpd="sng" algn="ctr">
                      <a:solidFill>
                        <a:srgbClr val="FFFFFF"/>
                      </a:solidFill>
                      <a:prstDash val="solid"/>
                      <a:round/>
                      <a:headEnd type="none" w="med" len="med"/>
                      <a:tailEnd type="none" w="med" len="med"/>
                    </a:lnT>
                    <a:lnB w="6906" cap="flat" cmpd="sng" algn="ctr">
                      <a:solidFill>
                        <a:srgbClr val="FFFFFF"/>
                      </a:solidFill>
                      <a:prstDash val="solid"/>
                      <a:round/>
                      <a:headEnd type="none" w="med" len="med"/>
                      <a:tailEnd type="none" w="med" len="med"/>
                    </a:lnB>
                    <a:solidFill>
                      <a:srgbClr val="E7EAED"/>
                    </a:solidFill>
                  </a:tcPr>
                </a:tc>
                <a:tc>
                  <a:txBody>
                    <a:bodyPr/>
                    <a:lstStyle/>
                    <a:p>
                      <a:pPr marL="0" marR="0" lvl="0" indent="0" algn="l" defTabSz="914400" rtl="0" eaLnBrk="1" fontAlgn="base" latinLnBrk="0" hangingPunct="1">
                        <a:lnSpc>
                          <a:spcPts val="2100"/>
                        </a:lnSpc>
                        <a:spcBef>
                          <a:spcPts val="0"/>
                        </a:spcBef>
                        <a:spcAft>
                          <a:spcPts val="0"/>
                        </a:spcAft>
                        <a:buClrTx/>
                        <a:buSzTx/>
                        <a:buFontTx/>
                        <a:buNone/>
                        <a:tabLst/>
                        <a:defRPr/>
                      </a:pPr>
                      <a:r>
                        <a:rPr lang="en-US" sz="1800" b="0" i="0" err="1">
                          <a:solidFill>
                            <a:srgbClr val="000000"/>
                          </a:solidFill>
                          <a:effectLst/>
                          <a:latin typeface="Segoe UI" panose="020B0502040204020203" pitchFamily="34" charset="0"/>
                        </a:rPr>
                        <a:t>write_sample_period</a:t>
                      </a:r>
                      <a:endParaRPr lang="en-US" b="0" i="0">
                        <a:solidFill>
                          <a:srgbClr val="000000"/>
                        </a:solidFill>
                        <a:effectLst/>
                      </a:endParaRPr>
                    </a:p>
                  </a:txBody>
                  <a:tcPr>
                    <a:lnL w="6906" cap="flat" cmpd="sng" algn="ctr">
                      <a:solidFill>
                        <a:srgbClr val="FFFFFF"/>
                      </a:solidFill>
                      <a:prstDash val="solid"/>
                      <a:round/>
                      <a:headEnd type="none" w="med" len="med"/>
                      <a:tailEnd type="none" w="med" len="med"/>
                    </a:lnL>
                    <a:lnR w="6906" cap="flat" cmpd="sng" algn="ctr">
                      <a:solidFill>
                        <a:srgbClr val="FFFFFF"/>
                      </a:solidFill>
                      <a:prstDash val="solid"/>
                      <a:round/>
                      <a:headEnd type="none" w="med" len="med"/>
                      <a:tailEnd type="none" w="med" len="med"/>
                    </a:lnR>
                    <a:lnT w="6906" cap="flat" cmpd="sng" algn="ctr">
                      <a:solidFill>
                        <a:srgbClr val="FFFFFF"/>
                      </a:solidFill>
                      <a:prstDash val="solid"/>
                      <a:round/>
                      <a:headEnd type="none" w="med" len="med"/>
                      <a:tailEnd type="none" w="med" len="med"/>
                    </a:lnT>
                    <a:lnB w="6906" cap="flat" cmpd="sng" algn="ctr">
                      <a:solidFill>
                        <a:srgbClr val="FFFFFF"/>
                      </a:solidFill>
                      <a:prstDash val="solid"/>
                      <a:round/>
                      <a:headEnd type="none" w="med" len="med"/>
                      <a:tailEnd type="none" w="med" len="med"/>
                    </a:lnB>
                    <a:solidFill>
                      <a:srgbClr val="E7EAED"/>
                    </a:solidFill>
                  </a:tcPr>
                </a:tc>
                <a:extLst>
                  <a:ext uri="{0D108BD9-81ED-4DB2-BD59-A6C34878D82A}">
                    <a16:rowId xmlns:a16="http://schemas.microsoft.com/office/drawing/2014/main" val="2531555239"/>
                  </a:ext>
                </a:extLst>
              </a:tr>
              <a:tr h="361950">
                <a:tc rowSpan="2">
                  <a:txBody>
                    <a:bodyPr/>
                    <a:lstStyle/>
                    <a:p>
                      <a:pPr algn="ctr" fontAlgn="base">
                        <a:lnSpc>
                          <a:spcPts val="2100"/>
                        </a:lnSpc>
                        <a:buNone/>
                      </a:pPr>
                      <a:r>
                        <a:rPr lang="en-US" b="0" i="0">
                          <a:solidFill>
                            <a:srgbClr val="000000"/>
                          </a:solidFill>
                          <a:effectLst/>
                        </a:rPr>
                        <a:t>HMSDK</a:t>
                      </a:r>
                    </a:p>
                  </a:txBody>
                  <a:tcPr anchor="ctr">
                    <a:lnL w="6906" cap="flat" cmpd="sng" algn="ctr">
                      <a:solidFill>
                        <a:srgbClr val="FFFFFF"/>
                      </a:solidFill>
                      <a:prstDash val="solid"/>
                      <a:round/>
                      <a:headEnd type="none" w="med" len="med"/>
                      <a:tailEnd type="none" w="med" len="med"/>
                    </a:lnL>
                    <a:lnR w="6906" cap="flat" cmpd="sng" algn="ctr">
                      <a:solidFill>
                        <a:srgbClr val="FFFFFF"/>
                      </a:solidFill>
                      <a:prstDash val="solid"/>
                      <a:round/>
                      <a:headEnd type="none" w="med" len="med"/>
                      <a:tailEnd type="none" w="med" len="med"/>
                    </a:lnR>
                    <a:lnT w="6906" cap="flat" cmpd="sng" algn="ctr">
                      <a:solidFill>
                        <a:srgbClr val="FFFFFF"/>
                      </a:solidFill>
                      <a:prstDash val="solid"/>
                      <a:round/>
                      <a:headEnd type="none" w="med" len="med"/>
                      <a:tailEnd type="none" w="med" len="med"/>
                    </a:lnT>
                    <a:lnB w="6906" cap="flat" cmpd="sng" algn="ctr">
                      <a:solidFill>
                        <a:srgbClr val="FFFFFF"/>
                      </a:solidFill>
                      <a:prstDash val="solid"/>
                      <a:round/>
                      <a:headEnd type="none" w="med" len="med"/>
                      <a:tailEnd type="none" w="med" len="med"/>
                    </a:lnB>
                    <a:solidFill>
                      <a:srgbClr val="E7EAED"/>
                    </a:solidFill>
                  </a:tcPr>
                </a:tc>
                <a:tc>
                  <a:txBody>
                    <a:bodyPr/>
                    <a:lstStyle/>
                    <a:p>
                      <a:pPr algn="l" fontAlgn="base">
                        <a:lnSpc>
                          <a:spcPts val="2100"/>
                        </a:lnSpc>
                        <a:buNone/>
                      </a:pPr>
                      <a:r>
                        <a:rPr lang="en-US" b="0" i="0" err="1">
                          <a:solidFill>
                            <a:srgbClr val="000000"/>
                          </a:solidFill>
                          <a:effectLst/>
                        </a:rPr>
                        <a:t>scan_interval</a:t>
                      </a:r>
                      <a:endParaRPr lang="en-US" b="0" i="0">
                        <a:solidFill>
                          <a:srgbClr val="000000"/>
                        </a:solidFill>
                        <a:effectLst/>
                      </a:endParaRPr>
                    </a:p>
                  </a:txBody>
                  <a:tcPr>
                    <a:lnL w="6906" cap="flat" cmpd="sng" algn="ctr">
                      <a:solidFill>
                        <a:srgbClr val="FFFFFF"/>
                      </a:solidFill>
                      <a:prstDash val="solid"/>
                      <a:round/>
                      <a:headEnd type="none" w="med" len="med"/>
                      <a:tailEnd type="none" w="med" len="med"/>
                    </a:lnL>
                    <a:lnR w="6906" cap="flat" cmpd="sng" algn="ctr">
                      <a:solidFill>
                        <a:srgbClr val="FFFFFF"/>
                      </a:solidFill>
                      <a:prstDash val="solid"/>
                      <a:round/>
                      <a:headEnd type="none" w="med" len="med"/>
                      <a:tailEnd type="none" w="med" len="med"/>
                    </a:lnR>
                    <a:lnT w="6906" cap="flat" cmpd="sng" algn="ctr">
                      <a:solidFill>
                        <a:srgbClr val="FFFFFF"/>
                      </a:solidFill>
                      <a:prstDash val="solid"/>
                      <a:round/>
                      <a:headEnd type="none" w="med" len="med"/>
                      <a:tailEnd type="none" w="med" len="med"/>
                    </a:lnT>
                    <a:lnB w="6906" cap="flat" cmpd="sng" algn="ctr">
                      <a:solidFill>
                        <a:srgbClr val="FFFFFF"/>
                      </a:solidFill>
                      <a:prstDash val="solid"/>
                      <a:round/>
                      <a:headEnd type="none" w="med" len="med"/>
                      <a:tailEnd type="none" w="med" len="med"/>
                    </a:lnB>
                    <a:solidFill>
                      <a:srgbClr val="E7EAED"/>
                    </a:solidFill>
                  </a:tcPr>
                </a:tc>
                <a:extLst>
                  <a:ext uri="{0D108BD9-81ED-4DB2-BD59-A6C34878D82A}">
                    <a16:rowId xmlns:a16="http://schemas.microsoft.com/office/drawing/2014/main" val="472019753"/>
                  </a:ext>
                </a:extLst>
              </a:tr>
              <a:tr h="361950">
                <a:tc vMerge="1">
                  <a:txBody>
                    <a:bodyPr/>
                    <a:lstStyle/>
                    <a:p>
                      <a:pPr algn="l" fontAlgn="base">
                        <a:lnSpc>
                          <a:spcPts val="2100"/>
                        </a:lnSpc>
                        <a:buNone/>
                      </a:pPr>
                      <a:endParaRPr lang="en-US" b="0" i="0">
                        <a:solidFill>
                          <a:srgbClr val="000000"/>
                        </a:solidFill>
                        <a:effectLst/>
                      </a:endParaRPr>
                    </a:p>
                  </a:txBody>
                  <a:tcPr>
                    <a:lnL w="6906" cap="flat" cmpd="sng" algn="ctr">
                      <a:solidFill>
                        <a:srgbClr val="FFFFFF"/>
                      </a:solidFill>
                      <a:prstDash val="solid"/>
                      <a:round/>
                      <a:headEnd type="none" w="med" len="med"/>
                      <a:tailEnd type="none" w="med" len="med"/>
                    </a:lnL>
                    <a:lnR w="6906" cap="flat" cmpd="sng" algn="ctr">
                      <a:solidFill>
                        <a:srgbClr val="FFFFFF"/>
                      </a:solidFill>
                      <a:prstDash val="solid"/>
                      <a:round/>
                      <a:headEnd type="none" w="med" len="med"/>
                      <a:tailEnd type="none" w="med" len="med"/>
                    </a:lnR>
                    <a:lnT w="6906" cap="flat" cmpd="sng" algn="ctr">
                      <a:solidFill>
                        <a:srgbClr val="FFFFFF"/>
                      </a:solidFill>
                      <a:prstDash val="solid"/>
                      <a:round/>
                      <a:headEnd type="none" w="med" len="med"/>
                      <a:tailEnd type="none" w="med" len="med"/>
                    </a:lnT>
                    <a:lnB w="6906" cap="flat" cmpd="sng" algn="ctr">
                      <a:solidFill>
                        <a:srgbClr val="FFFFFF"/>
                      </a:solidFill>
                      <a:prstDash val="solid"/>
                      <a:round/>
                      <a:headEnd type="none" w="med" len="med"/>
                      <a:tailEnd type="none" w="med" len="med"/>
                    </a:lnB>
                    <a:solidFill>
                      <a:srgbClr val="E7EAED"/>
                    </a:solidFill>
                  </a:tcPr>
                </a:tc>
                <a:tc>
                  <a:txBody>
                    <a:bodyPr/>
                    <a:lstStyle/>
                    <a:p>
                      <a:pPr algn="l" fontAlgn="base">
                        <a:lnSpc>
                          <a:spcPts val="2100"/>
                        </a:lnSpc>
                        <a:buNone/>
                      </a:pPr>
                      <a:r>
                        <a:rPr lang="en-US" sz="1800" b="0" i="0" err="1">
                          <a:solidFill>
                            <a:srgbClr val="000000"/>
                          </a:solidFill>
                          <a:effectLst/>
                          <a:latin typeface="Aptos" panose="020B0004020202020204" pitchFamily="34" charset="0"/>
                        </a:rPr>
                        <a:t>aggr_interval</a:t>
                      </a:r>
                      <a:endParaRPr lang="en-US" b="0" i="0">
                        <a:solidFill>
                          <a:srgbClr val="000000"/>
                        </a:solidFill>
                        <a:effectLst/>
                      </a:endParaRPr>
                    </a:p>
                  </a:txBody>
                  <a:tcPr>
                    <a:lnL w="6906" cap="flat" cmpd="sng" algn="ctr">
                      <a:solidFill>
                        <a:srgbClr val="FFFFFF"/>
                      </a:solidFill>
                      <a:prstDash val="solid"/>
                      <a:round/>
                      <a:headEnd type="none" w="med" len="med"/>
                      <a:tailEnd type="none" w="med" len="med"/>
                    </a:lnL>
                    <a:lnR w="6906" cap="flat" cmpd="sng" algn="ctr">
                      <a:solidFill>
                        <a:srgbClr val="FFFFFF"/>
                      </a:solidFill>
                      <a:prstDash val="solid"/>
                      <a:round/>
                      <a:headEnd type="none" w="med" len="med"/>
                      <a:tailEnd type="none" w="med" len="med"/>
                    </a:lnR>
                    <a:lnT w="6906" cap="flat" cmpd="sng" algn="ctr">
                      <a:solidFill>
                        <a:srgbClr val="FFFFFF"/>
                      </a:solidFill>
                      <a:prstDash val="solid"/>
                      <a:round/>
                      <a:headEnd type="none" w="med" len="med"/>
                      <a:tailEnd type="none" w="med" len="med"/>
                    </a:lnT>
                    <a:lnB w="6906" cap="flat" cmpd="sng" algn="ctr">
                      <a:solidFill>
                        <a:srgbClr val="FFFFFF"/>
                      </a:solidFill>
                      <a:prstDash val="solid"/>
                      <a:round/>
                      <a:headEnd type="none" w="med" len="med"/>
                      <a:tailEnd type="none" w="med" len="med"/>
                    </a:lnB>
                    <a:solidFill>
                      <a:srgbClr val="E7EAED"/>
                    </a:solidFill>
                  </a:tcPr>
                </a:tc>
                <a:extLst>
                  <a:ext uri="{0D108BD9-81ED-4DB2-BD59-A6C34878D82A}">
                    <a16:rowId xmlns:a16="http://schemas.microsoft.com/office/drawing/2014/main" val="1442792336"/>
                  </a:ext>
                </a:extLst>
              </a:tr>
            </a:tbl>
          </a:graphicData>
        </a:graphic>
      </p:graphicFrame>
      <p:graphicFrame>
        <p:nvGraphicFramePr>
          <p:cNvPr id="11" name="Content Placeholder 5">
            <a:extLst>
              <a:ext uri="{FF2B5EF4-FFF2-40B4-BE49-F238E27FC236}">
                <a16:creationId xmlns:a16="http://schemas.microsoft.com/office/drawing/2014/main" id="{319D43AD-03F3-3ED3-D772-02DCE0A4517C}"/>
              </a:ext>
            </a:extLst>
          </p:cNvPr>
          <p:cNvGraphicFramePr>
            <a:graphicFrameLocks/>
          </p:cNvGraphicFramePr>
          <p:nvPr/>
        </p:nvGraphicFramePr>
        <p:xfrm>
          <a:off x="8195089" y="2719971"/>
          <a:ext cx="3621133" cy="2796540"/>
        </p:xfrm>
        <a:graphic>
          <a:graphicData uri="http://schemas.openxmlformats.org/drawingml/2006/table">
            <a:tbl>
              <a:tblPr/>
              <a:tblGrid>
                <a:gridCol w="1236797">
                  <a:extLst>
                    <a:ext uri="{9D8B030D-6E8A-4147-A177-3AD203B41FA5}">
                      <a16:colId xmlns:a16="http://schemas.microsoft.com/office/drawing/2014/main" val="3296814409"/>
                    </a:ext>
                  </a:extLst>
                </a:gridCol>
                <a:gridCol w="2384336">
                  <a:extLst>
                    <a:ext uri="{9D8B030D-6E8A-4147-A177-3AD203B41FA5}">
                      <a16:colId xmlns:a16="http://schemas.microsoft.com/office/drawing/2014/main" val="725854345"/>
                    </a:ext>
                  </a:extLst>
                </a:gridCol>
              </a:tblGrid>
              <a:tr h="361950">
                <a:tc>
                  <a:txBody>
                    <a:bodyPr/>
                    <a:lstStyle/>
                    <a:p>
                      <a:pPr algn="ctr" fontAlgn="base">
                        <a:lnSpc>
                          <a:spcPts val="2100"/>
                        </a:lnSpc>
                        <a:buNone/>
                      </a:pPr>
                      <a:r>
                        <a:rPr lang="en-US" b="1" i="0">
                          <a:solidFill>
                            <a:schemeClr val="bg1"/>
                          </a:solidFill>
                          <a:effectLst/>
                          <a:latin typeface="Segoe UI" panose="020B0502040204020203" pitchFamily="34" charset="0"/>
                          <a:cs typeface="Segoe UI" panose="020B0502040204020203" pitchFamily="34" charset="0"/>
                        </a:rPr>
                        <a:t>Tiering system</a:t>
                      </a:r>
                    </a:p>
                  </a:txBody>
                  <a:tcPr>
                    <a:lnL w="6906" cap="flat" cmpd="sng" algn="ctr">
                      <a:solidFill>
                        <a:srgbClr val="FFFFFF"/>
                      </a:solidFill>
                      <a:prstDash val="solid"/>
                      <a:round/>
                      <a:headEnd type="none" w="med" len="med"/>
                      <a:tailEnd type="none" w="med" len="med"/>
                    </a:lnL>
                    <a:lnR w="6906" cap="flat" cmpd="sng" algn="ctr">
                      <a:solidFill>
                        <a:srgbClr val="FFFFFF"/>
                      </a:solidFill>
                      <a:prstDash val="solid"/>
                      <a:round/>
                      <a:headEnd type="none" w="med" len="med"/>
                      <a:tailEnd type="none" w="med" len="med"/>
                    </a:lnR>
                    <a:lnT w="6906" cap="flat" cmpd="sng" algn="ctr">
                      <a:solidFill>
                        <a:srgbClr val="FFFFFF"/>
                      </a:solidFill>
                      <a:prstDash val="solid"/>
                      <a:round/>
                      <a:headEnd type="none" w="med" len="med"/>
                      <a:tailEnd type="none" w="med" len="med"/>
                    </a:lnT>
                    <a:lnB w="20726" cap="flat" cmpd="sng" algn="ctr">
                      <a:solidFill>
                        <a:srgbClr val="FFFFFF"/>
                      </a:solidFill>
                      <a:prstDash val="solid"/>
                      <a:round/>
                      <a:headEnd type="none" w="med" len="med"/>
                      <a:tailEnd type="none" w="med" len="med"/>
                    </a:lnB>
                    <a:solidFill>
                      <a:srgbClr val="156082"/>
                    </a:solidFill>
                  </a:tcPr>
                </a:tc>
                <a:tc>
                  <a:txBody>
                    <a:bodyPr/>
                    <a:lstStyle/>
                    <a:p>
                      <a:pPr algn="ctr" fontAlgn="base">
                        <a:lnSpc>
                          <a:spcPts val="2100"/>
                        </a:lnSpc>
                        <a:buNone/>
                      </a:pPr>
                      <a:r>
                        <a:rPr lang="en-US" sz="1800" b="1" i="0">
                          <a:solidFill>
                            <a:srgbClr val="FFFFFF"/>
                          </a:solidFill>
                          <a:effectLst/>
                          <a:latin typeface="Segoe UI" panose="020B0502040204020203" pitchFamily="34" charset="0"/>
                        </a:rPr>
                        <a:t>Parameter​</a:t>
                      </a:r>
                      <a:r>
                        <a:rPr lang="en-US" sz="1800" b="0" i="0">
                          <a:solidFill>
                            <a:srgbClr val="000000"/>
                          </a:solidFill>
                          <a:effectLst/>
                          <a:latin typeface="Segoe UI" panose="020B0502040204020203" pitchFamily="34" charset="0"/>
                        </a:rPr>
                        <a:t>​</a:t>
                      </a:r>
                      <a:endParaRPr lang="en-US" b="0" i="0">
                        <a:solidFill>
                          <a:srgbClr val="000000"/>
                        </a:solidFill>
                        <a:effectLst/>
                      </a:endParaRPr>
                    </a:p>
                  </a:txBody>
                  <a:tcPr anchor="ctr">
                    <a:lnL w="6906" cap="flat" cmpd="sng" algn="ctr">
                      <a:solidFill>
                        <a:srgbClr val="FFFFFF"/>
                      </a:solidFill>
                      <a:prstDash val="solid"/>
                      <a:round/>
                      <a:headEnd type="none" w="med" len="med"/>
                      <a:tailEnd type="none" w="med" len="med"/>
                    </a:lnL>
                    <a:lnR w="6906" cap="flat" cmpd="sng" algn="ctr">
                      <a:solidFill>
                        <a:srgbClr val="FFFFFF"/>
                      </a:solidFill>
                      <a:prstDash val="solid"/>
                      <a:round/>
                      <a:headEnd type="none" w="med" len="med"/>
                      <a:tailEnd type="none" w="med" len="med"/>
                    </a:lnR>
                    <a:lnT w="6906" cap="flat" cmpd="sng" algn="ctr">
                      <a:solidFill>
                        <a:srgbClr val="FFFFFF"/>
                      </a:solidFill>
                      <a:prstDash val="solid"/>
                      <a:round/>
                      <a:headEnd type="none" w="med" len="med"/>
                      <a:tailEnd type="none" w="med" len="med"/>
                    </a:lnT>
                    <a:lnB w="20726" cap="flat" cmpd="sng" algn="ctr">
                      <a:solidFill>
                        <a:srgbClr val="FFFFFF"/>
                      </a:solidFill>
                      <a:prstDash val="solid"/>
                      <a:round/>
                      <a:headEnd type="none" w="med" len="med"/>
                      <a:tailEnd type="none" w="med" len="med"/>
                    </a:lnB>
                    <a:solidFill>
                      <a:srgbClr val="156082"/>
                    </a:solidFill>
                  </a:tcPr>
                </a:tc>
                <a:extLst>
                  <a:ext uri="{0D108BD9-81ED-4DB2-BD59-A6C34878D82A}">
                    <a16:rowId xmlns:a16="http://schemas.microsoft.com/office/drawing/2014/main" val="255335808"/>
                  </a:ext>
                </a:extLst>
              </a:tr>
              <a:tr h="361950">
                <a:tc rowSpan="2">
                  <a:txBody>
                    <a:bodyPr/>
                    <a:lstStyle/>
                    <a:p>
                      <a:pPr algn="ctr" fontAlgn="base">
                        <a:lnSpc>
                          <a:spcPts val="2100"/>
                        </a:lnSpc>
                        <a:buNone/>
                      </a:pPr>
                      <a:r>
                        <a:rPr lang="en-US" b="0" i="0" err="1">
                          <a:solidFill>
                            <a:srgbClr val="000000"/>
                          </a:solidFill>
                          <a:effectLst/>
                        </a:rPr>
                        <a:t>HeMem</a:t>
                      </a:r>
                      <a:endParaRPr lang="en-US" b="0" i="0">
                        <a:solidFill>
                          <a:srgbClr val="000000"/>
                        </a:solidFill>
                        <a:effectLst/>
                      </a:endParaRPr>
                    </a:p>
                  </a:txBody>
                  <a:tcPr anchor="ctr">
                    <a:lnL w="6906" cap="flat" cmpd="sng" algn="ctr">
                      <a:solidFill>
                        <a:srgbClr val="FFFFFF"/>
                      </a:solidFill>
                      <a:prstDash val="solid"/>
                      <a:round/>
                      <a:headEnd type="none" w="med" len="med"/>
                      <a:tailEnd type="none" w="med" len="med"/>
                    </a:lnL>
                    <a:lnR w="6906" cap="flat" cmpd="sng" algn="ctr">
                      <a:solidFill>
                        <a:srgbClr val="FFFFFF"/>
                      </a:solidFill>
                      <a:prstDash val="solid"/>
                      <a:round/>
                      <a:headEnd type="none" w="med" len="med"/>
                      <a:tailEnd type="none" w="med" len="med"/>
                    </a:lnR>
                    <a:lnT w="20726" cap="flat" cmpd="sng" algn="ctr">
                      <a:solidFill>
                        <a:srgbClr val="FFFFFF"/>
                      </a:solidFill>
                      <a:prstDash val="solid"/>
                      <a:round/>
                      <a:headEnd type="none" w="med" len="med"/>
                      <a:tailEnd type="none" w="med" len="med"/>
                    </a:lnT>
                    <a:lnB w="6906" cap="flat" cmpd="sng" algn="ctr">
                      <a:solidFill>
                        <a:srgbClr val="FFFFFF"/>
                      </a:solidFill>
                      <a:prstDash val="solid"/>
                      <a:round/>
                      <a:headEnd type="none" w="med" len="med"/>
                      <a:tailEnd type="none" w="med" len="med"/>
                    </a:lnB>
                    <a:solidFill>
                      <a:srgbClr val="CCD2D8"/>
                    </a:solidFill>
                  </a:tcPr>
                </a:tc>
                <a:tc>
                  <a:txBody>
                    <a:bodyPr/>
                    <a:lstStyle/>
                    <a:p>
                      <a:pPr algn="l" fontAlgn="base">
                        <a:lnSpc>
                          <a:spcPts val="2100"/>
                        </a:lnSpc>
                        <a:buNone/>
                      </a:pPr>
                      <a:r>
                        <a:rPr lang="en-US" sz="1800" b="0" i="0" err="1">
                          <a:solidFill>
                            <a:srgbClr val="000000"/>
                          </a:solidFill>
                          <a:effectLst/>
                          <a:latin typeface="Segoe UI" panose="020B0502040204020203" pitchFamily="34" charset="0"/>
                        </a:rPr>
                        <a:t>migration_period</a:t>
                      </a:r>
                      <a:endParaRPr lang="en-US" b="0" i="0">
                        <a:solidFill>
                          <a:srgbClr val="000000"/>
                        </a:solidFill>
                        <a:effectLst/>
                      </a:endParaRPr>
                    </a:p>
                  </a:txBody>
                  <a:tcPr>
                    <a:lnL w="6906" cap="flat" cmpd="sng" algn="ctr">
                      <a:solidFill>
                        <a:srgbClr val="FFFFFF"/>
                      </a:solidFill>
                      <a:prstDash val="solid"/>
                      <a:round/>
                      <a:headEnd type="none" w="med" len="med"/>
                      <a:tailEnd type="none" w="med" len="med"/>
                    </a:lnL>
                    <a:lnR w="6906" cap="flat" cmpd="sng" algn="ctr">
                      <a:solidFill>
                        <a:srgbClr val="FFFFFF"/>
                      </a:solidFill>
                      <a:prstDash val="solid"/>
                      <a:round/>
                      <a:headEnd type="none" w="med" len="med"/>
                      <a:tailEnd type="none" w="med" len="med"/>
                    </a:lnR>
                    <a:lnT w="20726" cap="flat" cmpd="sng" algn="ctr">
                      <a:solidFill>
                        <a:srgbClr val="FFFFFF"/>
                      </a:solidFill>
                      <a:prstDash val="solid"/>
                      <a:round/>
                      <a:headEnd type="none" w="med" len="med"/>
                      <a:tailEnd type="none" w="med" len="med"/>
                    </a:lnT>
                    <a:lnB w="6906" cap="flat" cmpd="sng" algn="ctr">
                      <a:solidFill>
                        <a:srgbClr val="FFFFFF"/>
                      </a:solidFill>
                      <a:prstDash val="solid"/>
                      <a:round/>
                      <a:headEnd type="none" w="med" len="med"/>
                      <a:tailEnd type="none" w="med" len="med"/>
                    </a:lnB>
                    <a:solidFill>
                      <a:srgbClr val="CCD2D8"/>
                    </a:solidFill>
                  </a:tcPr>
                </a:tc>
                <a:extLst>
                  <a:ext uri="{0D108BD9-81ED-4DB2-BD59-A6C34878D82A}">
                    <a16:rowId xmlns:a16="http://schemas.microsoft.com/office/drawing/2014/main" val="2755763778"/>
                  </a:ext>
                </a:extLst>
              </a:tr>
              <a:tr h="361950">
                <a:tc vMerge="1">
                  <a:txBody>
                    <a:bodyPr/>
                    <a:lstStyle/>
                    <a:p>
                      <a:pPr algn="l" fontAlgn="base">
                        <a:lnSpc>
                          <a:spcPts val="2100"/>
                        </a:lnSpc>
                        <a:buNone/>
                      </a:pPr>
                      <a:endParaRPr lang="en-US" b="0" i="0">
                        <a:solidFill>
                          <a:srgbClr val="000000"/>
                        </a:solidFill>
                        <a:effectLst/>
                      </a:endParaRPr>
                    </a:p>
                  </a:txBody>
                  <a:tcPr>
                    <a:lnL w="6906" cap="flat" cmpd="sng" algn="ctr">
                      <a:solidFill>
                        <a:srgbClr val="FFFFFF"/>
                      </a:solidFill>
                      <a:prstDash val="solid"/>
                      <a:round/>
                      <a:headEnd type="none" w="med" len="med"/>
                      <a:tailEnd type="none" w="med" len="med"/>
                    </a:lnL>
                    <a:lnR w="6906" cap="flat" cmpd="sng" algn="ctr">
                      <a:solidFill>
                        <a:srgbClr val="FFFFFF"/>
                      </a:solidFill>
                      <a:prstDash val="solid"/>
                      <a:round/>
                      <a:headEnd type="none" w="med" len="med"/>
                      <a:tailEnd type="none" w="med" len="med"/>
                    </a:lnR>
                    <a:lnT w="6906" cap="flat" cmpd="sng" algn="ctr">
                      <a:solidFill>
                        <a:srgbClr val="FFFFFF"/>
                      </a:solidFill>
                      <a:prstDash val="solid"/>
                      <a:round/>
                      <a:headEnd type="none" w="med" len="med"/>
                      <a:tailEnd type="none" w="med" len="med"/>
                    </a:lnT>
                    <a:lnB w="6906" cap="flat" cmpd="sng" algn="ctr">
                      <a:solidFill>
                        <a:srgbClr val="FFFFFF"/>
                      </a:solidFill>
                      <a:prstDash val="solid"/>
                      <a:round/>
                      <a:headEnd type="none" w="med" len="med"/>
                      <a:tailEnd type="none" w="med" len="med"/>
                    </a:lnB>
                    <a:solidFill>
                      <a:srgbClr val="E7EAED"/>
                    </a:solidFill>
                  </a:tcPr>
                </a:tc>
                <a:tc>
                  <a:txBody>
                    <a:bodyPr/>
                    <a:lstStyle/>
                    <a:p>
                      <a:pPr algn="l" fontAlgn="base">
                        <a:lnSpc>
                          <a:spcPts val="2100"/>
                        </a:lnSpc>
                        <a:buNone/>
                      </a:pPr>
                      <a:r>
                        <a:rPr lang="en-US" sz="1800" b="0" i="0" err="1">
                          <a:solidFill>
                            <a:srgbClr val="000000"/>
                          </a:solidFill>
                          <a:effectLst/>
                          <a:latin typeface="Segoe UI" panose="020B0502040204020203" pitchFamily="34" charset="0"/>
                        </a:rPr>
                        <a:t>max_migration_rate</a:t>
                      </a:r>
                      <a:endParaRPr lang="en-US" b="0" i="0">
                        <a:solidFill>
                          <a:srgbClr val="000000"/>
                        </a:solidFill>
                        <a:effectLst/>
                      </a:endParaRPr>
                    </a:p>
                  </a:txBody>
                  <a:tcPr>
                    <a:lnL w="6906" cap="flat" cmpd="sng" algn="ctr">
                      <a:solidFill>
                        <a:srgbClr val="FFFFFF"/>
                      </a:solidFill>
                      <a:prstDash val="solid"/>
                      <a:round/>
                      <a:headEnd type="none" w="med" len="med"/>
                      <a:tailEnd type="none" w="med" len="med"/>
                    </a:lnL>
                    <a:lnR w="6906" cap="flat" cmpd="sng" algn="ctr">
                      <a:solidFill>
                        <a:srgbClr val="FFFFFF"/>
                      </a:solidFill>
                      <a:prstDash val="solid"/>
                      <a:round/>
                      <a:headEnd type="none" w="med" len="med"/>
                      <a:tailEnd type="none" w="med" len="med"/>
                    </a:lnR>
                    <a:lnT w="6906" cap="flat" cmpd="sng" algn="ctr">
                      <a:solidFill>
                        <a:srgbClr val="FFFFFF"/>
                      </a:solidFill>
                      <a:prstDash val="solid"/>
                      <a:round/>
                      <a:headEnd type="none" w="med" len="med"/>
                      <a:tailEnd type="none" w="med" len="med"/>
                    </a:lnT>
                    <a:lnB w="6906" cap="flat" cmpd="sng" algn="ctr">
                      <a:solidFill>
                        <a:srgbClr val="FFFFFF"/>
                      </a:solidFill>
                      <a:prstDash val="solid"/>
                      <a:round/>
                      <a:headEnd type="none" w="med" len="med"/>
                      <a:tailEnd type="none" w="med" len="med"/>
                    </a:lnB>
                    <a:solidFill>
                      <a:srgbClr val="E7EAED"/>
                    </a:solidFill>
                  </a:tcPr>
                </a:tc>
                <a:extLst>
                  <a:ext uri="{0D108BD9-81ED-4DB2-BD59-A6C34878D82A}">
                    <a16:rowId xmlns:a16="http://schemas.microsoft.com/office/drawing/2014/main" val="1728144902"/>
                  </a:ext>
                </a:extLst>
              </a:tr>
              <a:tr h="361950">
                <a:tc rowSpan="2">
                  <a:txBody>
                    <a:bodyPr/>
                    <a:lstStyle/>
                    <a:p>
                      <a:pPr algn="ctr" fontAlgn="base">
                        <a:lnSpc>
                          <a:spcPts val="2100"/>
                        </a:lnSpc>
                        <a:buNone/>
                      </a:pPr>
                      <a:r>
                        <a:rPr lang="en-US" b="0" i="0" err="1">
                          <a:solidFill>
                            <a:srgbClr val="000000"/>
                          </a:solidFill>
                          <a:effectLst/>
                        </a:rPr>
                        <a:t>Memtis</a:t>
                      </a:r>
                      <a:endParaRPr lang="en-US" b="0" i="0">
                        <a:solidFill>
                          <a:srgbClr val="000000"/>
                        </a:solidFill>
                        <a:effectLst/>
                      </a:endParaRPr>
                    </a:p>
                  </a:txBody>
                  <a:tcPr anchor="ctr">
                    <a:lnL w="6906" cap="flat" cmpd="sng" algn="ctr">
                      <a:solidFill>
                        <a:srgbClr val="FFFFFF"/>
                      </a:solidFill>
                      <a:prstDash val="solid"/>
                      <a:round/>
                      <a:headEnd type="none" w="med" len="med"/>
                      <a:tailEnd type="none" w="med" len="med"/>
                    </a:lnL>
                    <a:lnR w="6906" cap="flat" cmpd="sng" algn="ctr">
                      <a:solidFill>
                        <a:srgbClr val="FFFFFF"/>
                      </a:solidFill>
                      <a:prstDash val="solid"/>
                      <a:round/>
                      <a:headEnd type="none" w="med" len="med"/>
                      <a:tailEnd type="none" w="med" len="med"/>
                    </a:lnR>
                    <a:lnT w="6906" cap="flat" cmpd="sng" algn="ctr">
                      <a:solidFill>
                        <a:srgbClr val="FFFFFF"/>
                      </a:solidFill>
                      <a:prstDash val="solid"/>
                      <a:round/>
                      <a:headEnd type="none" w="med" len="med"/>
                      <a:tailEnd type="none" w="med" len="med"/>
                    </a:lnT>
                    <a:lnB w="6906" cap="flat" cmpd="sng" algn="ctr">
                      <a:solidFill>
                        <a:srgbClr val="FFFFFF"/>
                      </a:solidFill>
                      <a:prstDash val="solid"/>
                      <a:round/>
                      <a:headEnd type="none" w="med" len="med"/>
                      <a:tailEnd type="none" w="med" len="med"/>
                    </a:lnB>
                    <a:solidFill>
                      <a:srgbClr val="CCD2D8"/>
                    </a:solidFill>
                  </a:tcPr>
                </a:tc>
                <a:tc>
                  <a:txBody>
                    <a:bodyPr/>
                    <a:lstStyle/>
                    <a:p>
                      <a:pPr algn="l" fontAlgn="base">
                        <a:lnSpc>
                          <a:spcPts val="2100"/>
                        </a:lnSpc>
                        <a:buNone/>
                      </a:pPr>
                      <a:r>
                        <a:rPr lang="en-US" b="0" i="0" err="1">
                          <a:solidFill>
                            <a:srgbClr val="000000"/>
                          </a:solidFill>
                          <a:effectLst/>
                        </a:rPr>
                        <a:t>promotion_period</a:t>
                      </a:r>
                      <a:endParaRPr lang="en-US" b="0" i="0">
                        <a:solidFill>
                          <a:srgbClr val="000000"/>
                        </a:solidFill>
                        <a:effectLst/>
                      </a:endParaRPr>
                    </a:p>
                  </a:txBody>
                  <a:tcPr>
                    <a:lnL w="6906" cap="flat" cmpd="sng" algn="ctr">
                      <a:solidFill>
                        <a:srgbClr val="FFFFFF"/>
                      </a:solidFill>
                      <a:prstDash val="solid"/>
                      <a:round/>
                      <a:headEnd type="none" w="med" len="med"/>
                      <a:tailEnd type="none" w="med" len="med"/>
                    </a:lnL>
                    <a:lnR w="6906" cap="flat" cmpd="sng" algn="ctr">
                      <a:solidFill>
                        <a:srgbClr val="FFFFFF"/>
                      </a:solidFill>
                      <a:prstDash val="solid"/>
                      <a:round/>
                      <a:headEnd type="none" w="med" len="med"/>
                      <a:tailEnd type="none" w="med" len="med"/>
                    </a:lnR>
                    <a:lnT w="6906" cap="flat" cmpd="sng" algn="ctr">
                      <a:solidFill>
                        <a:srgbClr val="FFFFFF"/>
                      </a:solidFill>
                      <a:prstDash val="solid"/>
                      <a:round/>
                      <a:headEnd type="none" w="med" len="med"/>
                      <a:tailEnd type="none" w="med" len="med"/>
                    </a:lnT>
                    <a:lnB w="6906" cap="flat" cmpd="sng" algn="ctr">
                      <a:solidFill>
                        <a:srgbClr val="FFFFFF"/>
                      </a:solidFill>
                      <a:prstDash val="solid"/>
                      <a:round/>
                      <a:headEnd type="none" w="med" len="med"/>
                      <a:tailEnd type="none" w="med" len="med"/>
                    </a:lnB>
                    <a:solidFill>
                      <a:srgbClr val="CCD2D8"/>
                    </a:solidFill>
                  </a:tcPr>
                </a:tc>
                <a:extLst>
                  <a:ext uri="{0D108BD9-81ED-4DB2-BD59-A6C34878D82A}">
                    <a16:rowId xmlns:a16="http://schemas.microsoft.com/office/drawing/2014/main" val="435159890"/>
                  </a:ext>
                </a:extLst>
              </a:tr>
              <a:tr h="361950">
                <a:tc vMerge="1">
                  <a:txBody>
                    <a:bodyPr/>
                    <a:lstStyle/>
                    <a:p>
                      <a:pPr algn="l" fontAlgn="base">
                        <a:lnSpc>
                          <a:spcPts val="2100"/>
                        </a:lnSpc>
                        <a:buNone/>
                      </a:pPr>
                      <a:endParaRPr lang="en-US" b="0" i="0">
                        <a:solidFill>
                          <a:srgbClr val="000000"/>
                        </a:solidFill>
                        <a:effectLst/>
                      </a:endParaRPr>
                    </a:p>
                  </a:txBody>
                  <a:tcPr>
                    <a:lnL w="6906" cap="flat" cmpd="sng" algn="ctr">
                      <a:solidFill>
                        <a:srgbClr val="FFFFFF"/>
                      </a:solidFill>
                      <a:prstDash val="solid"/>
                      <a:round/>
                      <a:headEnd type="none" w="med" len="med"/>
                      <a:tailEnd type="none" w="med" len="med"/>
                    </a:lnL>
                    <a:lnR w="6906" cap="flat" cmpd="sng" algn="ctr">
                      <a:solidFill>
                        <a:srgbClr val="FFFFFF"/>
                      </a:solidFill>
                      <a:prstDash val="solid"/>
                      <a:round/>
                      <a:headEnd type="none" w="med" len="med"/>
                      <a:tailEnd type="none" w="med" len="med"/>
                    </a:lnR>
                    <a:lnT w="6906" cap="flat" cmpd="sng" algn="ctr">
                      <a:solidFill>
                        <a:srgbClr val="FFFFFF"/>
                      </a:solidFill>
                      <a:prstDash val="solid"/>
                      <a:round/>
                      <a:headEnd type="none" w="med" len="med"/>
                      <a:tailEnd type="none" w="med" len="med"/>
                    </a:lnT>
                    <a:lnB w="6906" cap="flat" cmpd="sng" algn="ctr">
                      <a:solidFill>
                        <a:srgbClr val="FFFFFF"/>
                      </a:solidFill>
                      <a:prstDash val="solid"/>
                      <a:round/>
                      <a:headEnd type="none" w="med" len="med"/>
                      <a:tailEnd type="none" w="med" len="med"/>
                    </a:lnB>
                    <a:solidFill>
                      <a:srgbClr val="E7EAED"/>
                    </a:solidFill>
                  </a:tcPr>
                </a:tc>
                <a:tc>
                  <a:txBody>
                    <a:bodyPr/>
                    <a:lstStyle/>
                    <a:p>
                      <a:pPr algn="l" fontAlgn="base">
                        <a:lnSpc>
                          <a:spcPts val="2100"/>
                        </a:lnSpc>
                        <a:buNone/>
                      </a:pPr>
                      <a:r>
                        <a:rPr lang="en-US" b="0" i="0" err="1">
                          <a:solidFill>
                            <a:srgbClr val="000000"/>
                          </a:solidFill>
                          <a:effectLst/>
                        </a:rPr>
                        <a:t>demotion_period</a:t>
                      </a:r>
                      <a:endParaRPr lang="en-US" b="0" i="0">
                        <a:solidFill>
                          <a:srgbClr val="000000"/>
                        </a:solidFill>
                        <a:effectLst/>
                      </a:endParaRPr>
                    </a:p>
                  </a:txBody>
                  <a:tcPr>
                    <a:lnL w="6906" cap="flat" cmpd="sng" algn="ctr">
                      <a:solidFill>
                        <a:srgbClr val="FFFFFF"/>
                      </a:solidFill>
                      <a:prstDash val="solid"/>
                      <a:round/>
                      <a:headEnd type="none" w="med" len="med"/>
                      <a:tailEnd type="none" w="med" len="med"/>
                    </a:lnL>
                    <a:lnR w="6906" cap="flat" cmpd="sng" algn="ctr">
                      <a:solidFill>
                        <a:srgbClr val="FFFFFF"/>
                      </a:solidFill>
                      <a:prstDash val="solid"/>
                      <a:round/>
                      <a:headEnd type="none" w="med" len="med"/>
                      <a:tailEnd type="none" w="med" len="med"/>
                    </a:lnR>
                    <a:lnT w="6906" cap="flat" cmpd="sng" algn="ctr">
                      <a:solidFill>
                        <a:srgbClr val="FFFFFF"/>
                      </a:solidFill>
                      <a:prstDash val="solid"/>
                      <a:round/>
                      <a:headEnd type="none" w="med" len="med"/>
                      <a:tailEnd type="none" w="med" len="med"/>
                    </a:lnT>
                    <a:lnB w="6906" cap="flat" cmpd="sng" algn="ctr">
                      <a:solidFill>
                        <a:srgbClr val="FFFFFF"/>
                      </a:solidFill>
                      <a:prstDash val="solid"/>
                      <a:round/>
                      <a:headEnd type="none" w="med" len="med"/>
                      <a:tailEnd type="none" w="med" len="med"/>
                    </a:lnB>
                    <a:solidFill>
                      <a:srgbClr val="E7EAED"/>
                    </a:solidFill>
                  </a:tcPr>
                </a:tc>
                <a:extLst>
                  <a:ext uri="{0D108BD9-81ED-4DB2-BD59-A6C34878D82A}">
                    <a16:rowId xmlns:a16="http://schemas.microsoft.com/office/drawing/2014/main" val="2531555239"/>
                  </a:ext>
                </a:extLst>
              </a:tr>
              <a:tr h="361950">
                <a:tc rowSpan="2">
                  <a:txBody>
                    <a:bodyPr/>
                    <a:lstStyle/>
                    <a:p>
                      <a:pPr algn="ctr" fontAlgn="base">
                        <a:lnSpc>
                          <a:spcPts val="2100"/>
                        </a:lnSpc>
                        <a:buNone/>
                      </a:pPr>
                      <a:r>
                        <a:rPr lang="en-US" b="0" i="0">
                          <a:solidFill>
                            <a:srgbClr val="000000"/>
                          </a:solidFill>
                          <a:effectLst/>
                        </a:rPr>
                        <a:t>HMSDK</a:t>
                      </a:r>
                    </a:p>
                  </a:txBody>
                  <a:tcPr anchor="ctr">
                    <a:lnL w="6906" cap="flat" cmpd="sng" algn="ctr">
                      <a:solidFill>
                        <a:srgbClr val="FFFFFF"/>
                      </a:solidFill>
                      <a:prstDash val="solid"/>
                      <a:round/>
                      <a:headEnd type="none" w="med" len="med"/>
                      <a:tailEnd type="none" w="med" len="med"/>
                    </a:lnL>
                    <a:lnR w="6906" cap="flat" cmpd="sng" algn="ctr">
                      <a:solidFill>
                        <a:srgbClr val="FFFFFF"/>
                      </a:solidFill>
                      <a:prstDash val="solid"/>
                      <a:round/>
                      <a:headEnd type="none" w="med" len="med"/>
                      <a:tailEnd type="none" w="med" len="med"/>
                    </a:lnR>
                    <a:lnT w="6906" cap="flat" cmpd="sng" algn="ctr">
                      <a:solidFill>
                        <a:srgbClr val="FFFFFF"/>
                      </a:solidFill>
                      <a:prstDash val="solid"/>
                      <a:round/>
                      <a:headEnd type="none" w="med" len="med"/>
                      <a:tailEnd type="none" w="med" len="med"/>
                    </a:lnT>
                    <a:lnB w="6906" cap="flat" cmpd="sng" algn="ctr">
                      <a:solidFill>
                        <a:srgbClr val="FFFFFF"/>
                      </a:solidFill>
                      <a:prstDash val="solid"/>
                      <a:round/>
                      <a:headEnd type="none" w="med" len="med"/>
                      <a:tailEnd type="none" w="med" len="med"/>
                    </a:lnB>
                    <a:solidFill>
                      <a:srgbClr val="E7EAED"/>
                    </a:solidFill>
                  </a:tcPr>
                </a:tc>
                <a:tc>
                  <a:txBody>
                    <a:bodyPr/>
                    <a:lstStyle/>
                    <a:p>
                      <a:pPr algn="l" fontAlgn="base">
                        <a:lnSpc>
                          <a:spcPts val="2100"/>
                        </a:lnSpc>
                        <a:buNone/>
                      </a:pPr>
                      <a:r>
                        <a:rPr lang="en-US" b="0" i="0" err="1">
                          <a:solidFill>
                            <a:srgbClr val="000000"/>
                          </a:solidFill>
                          <a:effectLst/>
                        </a:rPr>
                        <a:t>quotas:time_ms</a:t>
                      </a:r>
                      <a:endParaRPr lang="en-US" b="0" i="0">
                        <a:solidFill>
                          <a:srgbClr val="000000"/>
                        </a:solidFill>
                        <a:effectLst/>
                      </a:endParaRPr>
                    </a:p>
                  </a:txBody>
                  <a:tcPr>
                    <a:lnL w="6906" cap="flat" cmpd="sng" algn="ctr">
                      <a:solidFill>
                        <a:srgbClr val="FFFFFF"/>
                      </a:solidFill>
                      <a:prstDash val="solid"/>
                      <a:round/>
                      <a:headEnd type="none" w="med" len="med"/>
                      <a:tailEnd type="none" w="med" len="med"/>
                    </a:lnL>
                    <a:lnR w="6906" cap="flat" cmpd="sng" algn="ctr">
                      <a:solidFill>
                        <a:srgbClr val="FFFFFF"/>
                      </a:solidFill>
                      <a:prstDash val="solid"/>
                      <a:round/>
                      <a:headEnd type="none" w="med" len="med"/>
                      <a:tailEnd type="none" w="med" len="med"/>
                    </a:lnR>
                    <a:lnT w="6906" cap="flat" cmpd="sng" algn="ctr">
                      <a:solidFill>
                        <a:srgbClr val="FFFFFF"/>
                      </a:solidFill>
                      <a:prstDash val="solid"/>
                      <a:round/>
                      <a:headEnd type="none" w="med" len="med"/>
                      <a:tailEnd type="none" w="med" len="med"/>
                    </a:lnT>
                    <a:lnB w="6906" cap="flat" cmpd="sng" algn="ctr">
                      <a:solidFill>
                        <a:srgbClr val="FFFFFF"/>
                      </a:solidFill>
                      <a:prstDash val="solid"/>
                      <a:round/>
                      <a:headEnd type="none" w="med" len="med"/>
                      <a:tailEnd type="none" w="med" len="med"/>
                    </a:lnB>
                    <a:solidFill>
                      <a:srgbClr val="E7EAED"/>
                    </a:solidFill>
                  </a:tcPr>
                </a:tc>
                <a:extLst>
                  <a:ext uri="{0D108BD9-81ED-4DB2-BD59-A6C34878D82A}">
                    <a16:rowId xmlns:a16="http://schemas.microsoft.com/office/drawing/2014/main" val="472019753"/>
                  </a:ext>
                </a:extLst>
              </a:tr>
              <a:tr h="361950">
                <a:tc vMerge="1">
                  <a:txBody>
                    <a:bodyPr/>
                    <a:lstStyle/>
                    <a:p>
                      <a:pPr algn="l" fontAlgn="base">
                        <a:lnSpc>
                          <a:spcPts val="2100"/>
                        </a:lnSpc>
                        <a:buNone/>
                      </a:pPr>
                      <a:endParaRPr lang="en-US" b="0" i="0">
                        <a:solidFill>
                          <a:srgbClr val="000000"/>
                        </a:solidFill>
                        <a:effectLst/>
                      </a:endParaRPr>
                    </a:p>
                  </a:txBody>
                  <a:tcPr>
                    <a:lnL w="6906" cap="flat" cmpd="sng" algn="ctr">
                      <a:solidFill>
                        <a:srgbClr val="FFFFFF"/>
                      </a:solidFill>
                      <a:prstDash val="solid"/>
                      <a:round/>
                      <a:headEnd type="none" w="med" len="med"/>
                      <a:tailEnd type="none" w="med" len="med"/>
                    </a:lnL>
                    <a:lnR w="6906" cap="flat" cmpd="sng" algn="ctr">
                      <a:solidFill>
                        <a:srgbClr val="FFFFFF"/>
                      </a:solidFill>
                      <a:prstDash val="solid"/>
                      <a:round/>
                      <a:headEnd type="none" w="med" len="med"/>
                      <a:tailEnd type="none" w="med" len="med"/>
                    </a:lnR>
                    <a:lnT w="6906" cap="flat" cmpd="sng" algn="ctr">
                      <a:solidFill>
                        <a:srgbClr val="FFFFFF"/>
                      </a:solidFill>
                      <a:prstDash val="solid"/>
                      <a:round/>
                      <a:headEnd type="none" w="med" len="med"/>
                      <a:tailEnd type="none" w="med" len="med"/>
                    </a:lnT>
                    <a:lnB w="6906" cap="flat" cmpd="sng" algn="ctr">
                      <a:solidFill>
                        <a:srgbClr val="FFFFFF"/>
                      </a:solidFill>
                      <a:prstDash val="solid"/>
                      <a:round/>
                      <a:headEnd type="none" w="med" len="med"/>
                      <a:tailEnd type="none" w="med" len="med"/>
                    </a:lnB>
                    <a:solidFill>
                      <a:srgbClr val="E7EAED"/>
                    </a:solidFill>
                  </a:tcPr>
                </a:tc>
                <a:tc>
                  <a:txBody>
                    <a:bodyPr/>
                    <a:lstStyle/>
                    <a:p>
                      <a:pPr algn="l" fontAlgn="base">
                        <a:lnSpc>
                          <a:spcPts val="2100"/>
                        </a:lnSpc>
                        <a:buNone/>
                      </a:pPr>
                      <a:r>
                        <a:rPr lang="en-US" b="0" i="0" err="1">
                          <a:solidFill>
                            <a:srgbClr val="000000"/>
                          </a:solidFill>
                          <a:effectLst/>
                        </a:rPr>
                        <a:t>quotas:max_sz_bytes</a:t>
                      </a:r>
                      <a:endParaRPr lang="en-US" b="0" i="0">
                        <a:solidFill>
                          <a:srgbClr val="000000"/>
                        </a:solidFill>
                        <a:effectLst/>
                      </a:endParaRPr>
                    </a:p>
                  </a:txBody>
                  <a:tcPr>
                    <a:lnL w="6906" cap="flat" cmpd="sng" algn="ctr">
                      <a:solidFill>
                        <a:srgbClr val="FFFFFF"/>
                      </a:solidFill>
                      <a:prstDash val="solid"/>
                      <a:round/>
                      <a:headEnd type="none" w="med" len="med"/>
                      <a:tailEnd type="none" w="med" len="med"/>
                    </a:lnL>
                    <a:lnR w="6906" cap="flat" cmpd="sng" algn="ctr">
                      <a:solidFill>
                        <a:srgbClr val="FFFFFF"/>
                      </a:solidFill>
                      <a:prstDash val="solid"/>
                      <a:round/>
                      <a:headEnd type="none" w="med" len="med"/>
                      <a:tailEnd type="none" w="med" len="med"/>
                    </a:lnR>
                    <a:lnT w="6906" cap="flat" cmpd="sng" algn="ctr">
                      <a:solidFill>
                        <a:srgbClr val="FFFFFF"/>
                      </a:solidFill>
                      <a:prstDash val="solid"/>
                      <a:round/>
                      <a:headEnd type="none" w="med" len="med"/>
                      <a:tailEnd type="none" w="med" len="med"/>
                    </a:lnT>
                    <a:lnB w="6906" cap="flat" cmpd="sng" algn="ctr">
                      <a:solidFill>
                        <a:srgbClr val="FFFFFF"/>
                      </a:solidFill>
                      <a:prstDash val="solid"/>
                      <a:round/>
                      <a:headEnd type="none" w="med" len="med"/>
                      <a:tailEnd type="none" w="med" len="med"/>
                    </a:lnB>
                    <a:solidFill>
                      <a:srgbClr val="E7EAED"/>
                    </a:solidFill>
                  </a:tcPr>
                </a:tc>
                <a:extLst>
                  <a:ext uri="{0D108BD9-81ED-4DB2-BD59-A6C34878D82A}">
                    <a16:rowId xmlns:a16="http://schemas.microsoft.com/office/drawing/2014/main" val="1442792336"/>
                  </a:ext>
                </a:extLst>
              </a:tr>
            </a:tbl>
          </a:graphicData>
        </a:graphic>
      </p:graphicFrame>
      <p:sp>
        <p:nvSpPr>
          <p:cNvPr id="12" name="TextBox 15">
            <a:extLst>
              <a:ext uri="{FF2B5EF4-FFF2-40B4-BE49-F238E27FC236}">
                <a16:creationId xmlns:a16="http://schemas.microsoft.com/office/drawing/2014/main" id="{86440C72-A7A4-82FC-8918-EF9E8C802001}"/>
              </a:ext>
            </a:extLst>
          </p:cNvPr>
          <p:cNvSpPr txBox="1"/>
          <p:nvPr/>
        </p:nvSpPr>
        <p:spPr>
          <a:xfrm>
            <a:off x="731145" y="5719745"/>
            <a:ext cx="10729710" cy="738664"/>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0" i="0">
                <a:solidFill>
                  <a:srgbClr val="222222"/>
                </a:solidFill>
                <a:effectLst/>
                <a:latin typeface="Segoe UI Light"/>
                <a:cs typeface="Segoe UI Light"/>
              </a:rPr>
              <a:t>[1] Raybuck A., et al. "</a:t>
            </a:r>
            <a:r>
              <a:rPr lang="en-US" sz="1400" b="0" i="0" err="1">
                <a:solidFill>
                  <a:srgbClr val="222222"/>
                </a:solidFill>
                <a:effectLst/>
                <a:latin typeface="Segoe UI Light"/>
                <a:cs typeface="Segoe UI Light"/>
              </a:rPr>
              <a:t>Hemem</a:t>
            </a:r>
            <a:r>
              <a:rPr lang="en-US" sz="1400" b="0" i="0">
                <a:solidFill>
                  <a:srgbClr val="222222"/>
                </a:solidFill>
                <a:effectLst/>
                <a:latin typeface="Segoe UI Light"/>
                <a:cs typeface="Segoe UI Light"/>
              </a:rPr>
              <a:t>: Scalable tiered memory management for big data applications and real NVM“ at SOSP 2021.</a:t>
            </a:r>
          </a:p>
          <a:p>
            <a:r>
              <a:rPr lang="en-US" sz="1400">
                <a:solidFill>
                  <a:srgbClr val="222222"/>
                </a:solidFill>
                <a:latin typeface="Segoe UI Light"/>
                <a:cs typeface="Segoe UI Light"/>
              </a:rPr>
              <a:t>[2] T. Lee, et.al. ”</a:t>
            </a:r>
            <a:r>
              <a:rPr lang="en-US" sz="1400" err="1">
                <a:solidFill>
                  <a:srgbClr val="222222"/>
                </a:solidFill>
                <a:latin typeface="Segoe UI Light"/>
                <a:cs typeface="Segoe UI Light"/>
              </a:rPr>
              <a:t>Memtis</a:t>
            </a:r>
            <a:r>
              <a:rPr lang="en-US" sz="1400">
                <a:solidFill>
                  <a:srgbClr val="222222"/>
                </a:solidFill>
                <a:latin typeface="Segoe UI Light"/>
                <a:cs typeface="Segoe UI Light"/>
              </a:rPr>
              <a:t>: Efficient memory tiering with dynamic page classification and page size determination at SOSP 2023.</a:t>
            </a:r>
            <a:endParaRPr lang="en-US" sz="1400">
              <a:solidFill>
                <a:srgbClr val="000000"/>
              </a:solidFill>
              <a:latin typeface="Segoe UI Light"/>
              <a:cs typeface="Segoe UI Light"/>
            </a:endParaRPr>
          </a:p>
          <a:p>
            <a:r>
              <a:rPr lang="en-US" sz="1400">
                <a:solidFill>
                  <a:srgbClr val="222222"/>
                </a:solidFill>
                <a:latin typeface="Segoe UI Light"/>
                <a:cs typeface="Segoe UI Light"/>
              </a:rPr>
              <a:t>[3] K. Lee, et.al. “Improving Key-Value Cache Performance With Heterogeneous Memory Tiering” at IEEE Micro 2024.</a:t>
            </a:r>
            <a:endParaRPr lang="en-US" sz="1400">
              <a:latin typeface="Segoe UI Light" panose="020B0502040204020203" pitchFamily="34" charset="0"/>
              <a:cs typeface="Segoe UI Light" panose="020B0502040204020203" pitchFamily="34" charset="0"/>
            </a:endParaRPr>
          </a:p>
        </p:txBody>
      </p:sp>
      <p:sp>
        <p:nvSpPr>
          <p:cNvPr id="13" name="Slide Number Placeholder 10">
            <a:extLst>
              <a:ext uri="{FF2B5EF4-FFF2-40B4-BE49-F238E27FC236}">
                <a16:creationId xmlns:a16="http://schemas.microsoft.com/office/drawing/2014/main" id="{3321680A-1F31-5708-640A-0E87C7BF705B}"/>
              </a:ext>
            </a:extLst>
          </p:cNvPr>
          <p:cNvSpPr txBox="1">
            <a:spLocks/>
          </p:cNvSpPr>
          <p:nvPr/>
        </p:nvSpPr>
        <p:spPr>
          <a:xfrm>
            <a:off x="8610600" y="6356350"/>
            <a:ext cx="2743200" cy="365125"/>
          </a:xfrm>
          <a:prstGeom prst="rect">
            <a:avLst/>
          </a:prstGeom>
        </p:spPr>
        <p:txBody>
          <a:bodyPr anchor="ctr"/>
          <a:lstStyle>
            <a:defPPr>
              <a:defRPr lang="en-US"/>
            </a:defPPr>
            <a:lvl1pPr marL="0" algn="r" defTabSz="914400" rtl="0" eaLnBrk="1" latinLnBrk="0" hangingPunct="1">
              <a:defRPr sz="1200" kern="1200">
                <a:solidFill>
                  <a:schemeClr val="tx1">
                    <a:lumMod val="50000"/>
                    <a:lumOff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mtClean="0"/>
              <a:pPr/>
              <a:t>13</a:t>
            </a:fld>
            <a:endParaRPr lang="en-US"/>
          </a:p>
        </p:txBody>
      </p:sp>
    </p:spTree>
    <p:extLst>
      <p:ext uri="{BB962C8B-B14F-4D97-AF65-F5344CB8AC3E}">
        <p14:creationId xmlns:p14="http://schemas.microsoft.com/office/powerpoint/2010/main" val="1730051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100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nodeType="afterEffect">
                                  <p:stCondLst>
                                    <p:cond delay="100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nodeType="afterEffect">
                                  <p:stCondLst>
                                    <p:cond delay="1000"/>
                                  </p:stCondLst>
                                  <p:childTnLst>
                                    <p:set>
                                      <p:cBhvr>
                                        <p:cTn id="27"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2" grpId="0"/>
    </p:bldLst>
  </p:timing>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54CAF6F-14C3-B4DD-69FB-72294262F73A}"/>
              </a:ext>
            </a:extLst>
          </p:cNvPr>
          <p:cNvSpPr txBox="1"/>
          <p:nvPr/>
        </p:nvSpPr>
        <p:spPr>
          <a:xfrm>
            <a:off x="967367" y="2033292"/>
            <a:ext cx="10257266" cy="1055608"/>
          </a:xfrm>
          <a:prstGeom prst="roundRect">
            <a:avLst/>
          </a:prstGeom>
          <a:solidFill>
            <a:schemeClr val="accent5">
              <a:lumMod val="20000"/>
              <a:lumOff val="80000"/>
            </a:schemeClr>
          </a:solidFill>
          <a:ln>
            <a:noFill/>
          </a:ln>
          <a:effectLst>
            <a:outerShdw blurRad="50800" dist="38100" dir="2700000" algn="tl" rotWithShape="0">
              <a:prstClr val="black">
                <a:alpha val="40000"/>
              </a:prstClr>
            </a:outerShdw>
          </a:effectLst>
        </p:spPr>
        <p:txBody>
          <a:bodyPr wrap="square" lIns="91440" tIns="45720" rIns="91440" bIns="45720" rtlCol="0" anchor="t">
            <a:spAutoFit/>
          </a:bodyPr>
          <a:lstStyle/>
          <a:p>
            <a:pPr algn="ctr"/>
            <a:r>
              <a:rPr lang="en-US" sz="2800" b="1">
                <a:latin typeface="Segoe UI"/>
                <a:cs typeface="Segoe UI"/>
              </a:rPr>
              <a:t>Goal</a:t>
            </a:r>
            <a:r>
              <a:rPr lang="en-US" sz="2800">
                <a:latin typeface="Segoe UI"/>
                <a:cs typeface="Segoe UI"/>
              </a:rPr>
              <a:t>: How important are these parameter values</a:t>
            </a:r>
            <a:br>
              <a:rPr lang="en-US" sz="2800">
                <a:latin typeface="Segoe UI"/>
                <a:cs typeface="Segoe UI"/>
              </a:rPr>
            </a:br>
            <a:r>
              <a:rPr lang="en-US" sz="2800">
                <a:latin typeface="Segoe UI"/>
                <a:cs typeface="Segoe UI"/>
              </a:rPr>
              <a:t>for application performance?</a:t>
            </a:r>
            <a:endParaRPr lang="en-IN" sz="2800">
              <a:latin typeface="Segoe UI"/>
              <a:cs typeface="Segoe UI"/>
            </a:endParaRPr>
          </a:p>
        </p:txBody>
      </p:sp>
      <p:sp>
        <p:nvSpPr>
          <p:cNvPr id="5" name="TextBox 4">
            <a:extLst>
              <a:ext uri="{FF2B5EF4-FFF2-40B4-BE49-F238E27FC236}">
                <a16:creationId xmlns:a16="http://schemas.microsoft.com/office/drawing/2014/main" id="{064BF1D4-94E7-B4CC-83A5-8A252AFE62CF}"/>
              </a:ext>
            </a:extLst>
          </p:cNvPr>
          <p:cNvSpPr txBox="1"/>
          <p:nvPr/>
        </p:nvSpPr>
        <p:spPr>
          <a:xfrm>
            <a:off x="967367" y="3807134"/>
            <a:ext cx="10257266" cy="1328023"/>
          </a:xfrm>
          <a:prstGeom prst="roundRect">
            <a:avLst/>
          </a:prstGeom>
          <a:solidFill>
            <a:schemeClr val="accent4">
              <a:lumMod val="20000"/>
              <a:lumOff val="80000"/>
            </a:schemeClr>
          </a:solidFill>
          <a:ln>
            <a:noFill/>
          </a:ln>
          <a:effectLst>
            <a:outerShdw blurRad="50800" dist="38100" dir="2700000" algn="tl" rotWithShape="0">
              <a:prstClr val="black">
                <a:alpha val="40000"/>
              </a:prstClr>
            </a:outerShdw>
          </a:effectLst>
        </p:spPr>
        <p:txBody>
          <a:bodyPr wrap="square" lIns="91440" tIns="45720" rIns="91440" bIns="45720" rtlCol="0" anchor="t">
            <a:spAutoFit/>
          </a:bodyPr>
          <a:lstStyle/>
          <a:p>
            <a:pPr marL="457200" indent="-457200">
              <a:buAutoNum type="arabicParenR"/>
            </a:pPr>
            <a:r>
              <a:rPr lang="en-IN" sz="2400">
                <a:latin typeface="Segoe UI"/>
                <a:cs typeface="Segoe UI"/>
              </a:rPr>
              <a:t>How do the parameter values </a:t>
            </a:r>
            <a:r>
              <a:rPr lang="en-IN" sz="2400" b="1">
                <a:latin typeface="Segoe UI"/>
                <a:cs typeface="Segoe UI"/>
              </a:rPr>
              <a:t>affect </a:t>
            </a:r>
            <a:r>
              <a:rPr lang="en-IN" sz="2400">
                <a:latin typeface="Segoe UI"/>
                <a:cs typeface="Segoe UI"/>
              </a:rPr>
              <a:t>tiering decisions?</a:t>
            </a:r>
          </a:p>
          <a:p>
            <a:pPr marL="457200" indent="-457200">
              <a:buAutoNum type="arabicParenR"/>
            </a:pPr>
            <a:r>
              <a:rPr lang="en-IN" sz="2400">
                <a:latin typeface="Segoe UI" panose="020B0502040204020203" pitchFamily="34" charset="0"/>
                <a:cs typeface="Segoe UI" panose="020B0502040204020203" pitchFamily="34" charset="0"/>
              </a:rPr>
              <a:t>What </a:t>
            </a:r>
            <a:r>
              <a:rPr lang="en-IN" sz="2400" b="1">
                <a:solidFill>
                  <a:srgbClr val="C00000"/>
                </a:solidFill>
                <a:latin typeface="Segoe UI" panose="020B0502040204020203" pitchFamily="34" charset="0"/>
                <a:cs typeface="Segoe UI" panose="020B0502040204020203" pitchFamily="34" charset="0"/>
              </a:rPr>
              <a:t>factors</a:t>
            </a:r>
            <a:r>
              <a:rPr lang="en-IN" sz="2400">
                <a:latin typeface="Segoe UI" panose="020B0502040204020203" pitchFamily="34" charset="0"/>
                <a:cs typeface="Segoe UI" panose="020B0502040204020203" pitchFamily="34" charset="0"/>
              </a:rPr>
              <a:t> affect the best values?</a:t>
            </a:r>
          </a:p>
          <a:p>
            <a:pPr marL="457200" indent="-457200">
              <a:buAutoNum type="arabicParenR"/>
            </a:pPr>
            <a:r>
              <a:rPr lang="en-IN" sz="2400">
                <a:latin typeface="Segoe UI"/>
                <a:cs typeface="Segoe UI"/>
              </a:rPr>
              <a:t>Is one system more </a:t>
            </a:r>
            <a:r>
              <a:rPr lang="en-IN" sz="2400" i="1">
                <a:latin typeface="Segoe UI"/>
                <a:cs typeface="Segoe UI"/>
              </a:rPr>
              <a:t>robust </a:t>
            </a:r>
            <a:r>
              <a:rPr lang="en-IN" sz="2400">
                <a:latin typeface="Segoe UI"/>
                <a:cs typeface="Segoe UI"/>
              </a:rPr>
              <a:t>than others?</a:t>
            </a:r>
          </a:p>
        </p:txBody>
      </p:sp>
      <p:sp>
        <p:nvSpPr>
          <p:cNvPr id="3" name="Slide Number Placeholder 10">
            <a:extLst>
              <a:ext uri="{FF2B5EF4-FFF2-40B4-BE49-F238E27FC236}">
                <a16:creationId xmlns:a16="http://schemas.microsoft.com/office/drawing/2014/main" id="{E8EB69C6-C12F-EB11-49E6-86AAB1CE51F7}"/>
              </a:ext>
            </a:extLst>
          </p:cNvPr>
          <p:cNvSpPr txBox="1">
            <a:spLocks/>
          </p:cNvSpPr>
          <p:nvPr/>
        </p:nvSpPr>
        <p:spPr>
          <a:xfrm>
            <a:off x="8610600" y="6356350"/>
            <a:ext cx="2743200" cy="365125"/>
          </a:xfrm>
          <a:prstGeom prst="rect">
            <a:avLst/>
          </a:prstGeom>
        </p:spPr>
        <p:txBody>
          <a:bodyPr anchor="ctr"/>
          <a:lstStyle>
            <a:defPPr>
              <a:defRPr lang="en-US"/>
            </a:defPPr>
            <a:lvl1pPr marL="0" algn="r" defTabSz="914400" rtl="0" eaLnBrk="1" latinLnBrk="0" hangingPunct="1">
              <a:defRPr sz="1200" kern="1200">
                <a:solidFill>
                  <a:schemeClr val="tx1">
                    <a:lumMod val="50000"/>
                    <a:lumOff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mtClean="0"/>
              <a:pPr/>
              <a:t>14</a:t>
            </a:fld>
            <a:endParaRPr lang="en-US"/>
          </a:p>
        </p:txBody>
      </p:sp>
      <p:sp>
        <p:nvSpPr>
          <p:cNvPr id="7" name="Title 1">
            <a:extLst>
              <a:ext uri="{FF2B5EF4-FFF2-40B4-BE49-F238E27FC236}">
                <a16:creationId xmlns:a16="http://schemas.microsoft.com/office/drawing/2014/main" id="{5A228C2B-E72B-27AC-A196-CF463D890C63}"/>
              </a:ext>
            </a:extLst>
          </p:cNvPr>
          <p:cNvSpPr>
            <a:spLocks noGrp="1"/>
          </p:cNvSpPr>
          <p:nvPr>
            <p:ph type="title"/>
          </p:nvPr>
        </p:nvSpPr>
        <p:spPr>
          <a:xfrm>
            <a:off x="838200" y="365125"/>
            <a:ext cx="10515600" cy="1325563"/>
          </a:xfrm>
        </p:spPr>
        <p:txBody>
          <a:bodyPr/>
          <a:lstStyle/>
          <a:p>
            <a:r>
              <a:rPr lang="en-US">
                <a:latin typeface="Segoe UI Semibold"/>
                <a:cs typeface="Segoe UI Semibold"/>
              </a:rPr>
              <a:t>Parameter value importance</a:t>
            </a:r>
            <a:endParaRPr lang="en-US"/>
          </a:p>
        </p:txBody>
      </p:sp>
    </p:spTree>
    <p:extLst>
      <p:ext uri="{BB962C8B-B14F-4D97-AF65-F5344CB8AC3E}">
        <p14:creationId xmlns:p14="http://schemas.microsoft.com/office/powerpoint/2010/main" val="3183973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25F36-6097-3947-DA7C-D9501A843AB7}"/>
              </a:ext>
            </a:extLst>
          </p:cNvPr>
          <p:cNvSpPr>
            <a:spLocks noGrp="1"/>
          </p:cNvSpPr>
          <p:nvPr>
            <p:ph type="title"/>
          </p:nvPr>
        </p:nvSpPr>
        <p:spPr/>
        <p:txBody>
          <a:bodyPr/>
          <a:lstStyle/>
          <a:p>
            <a:r>
              <a:rPr lang="en-US"/>
              <a:t>Parameter tuning study</a:t>
            </a:r>
          </a:p>
        </p:txBody>
      </p:sp>
      <p:sp>
        <p:nvSpPr>
          <p:cNvPr id="5" name="Content Placeholder 4">
            <a:extLst>
              <a:ext uri="{FF2B5EF4-FFF2-40B4-BE49-F238E27FC236}">
                <a16:creationId xmlns:a16="http://schemas.microsoft.com/office/drawing/2014/main" id="{DF4B89B0-9344-8A44-F6A8-70B345212A7E}"/>
              </a:ext>
            </a:extLst>
          </p:cNvPr>
          <p:cNvSpPr txBox="1">
            <a:spLocks/>
          </p:cNvSpPr>
          <p:nvPr/>
        </p:nvSpPr>
        <p:spPr>
          <a:xfrm>
            <a:off x="777240" y="1833913"/>
            <a:ext cx="4056017" cy="1283512"/>
          </a:xfrm>
          <a:prstGeom prst="roundRect">
            <a:avLst/>
          </a:prstGeom>
          <a:solidFill>
            <a:schemeClr val="bg2"/>
          </a:solidFill>
          <a:effectLst>
            <a:outerShdw blurRad="50800" dist="38100" dir="2700000" algn="tl" rotWithShape="0">
              <a:prstClr val="black">
                <a:alpha val="40000"/>
              </a:prstClr>
            </a:outerShdw>
          </a:effectLst>
        </p:spPr>
        <p:txBody>
          <a:bodyPr vert="horz" lIns="91440" tIns="45720" rIns="91440" bIns="45720" rtlCol="0" anchor="ctr">
            <a:noAutofit/>
          </a:bodyPr>
          <a:lstStyle>
            <a:lvl1pPr marL="0" indent="0" algn="l" defTabSz="914400" rtl="0" eaLnBrk="1" latinLnBrk="0" hangingPunct="1">
              <a:lnSpc>
                <a:spcPct val="90000"/>
              </a:lnSpc>
              <a:spcBef>
                <a:spcPts val="1000"/>
              </a:spcBef>
              <a:buFontTx/>
              <a:buNone/>
              <a:defRPr sz="3200" kern="1200">
                <a:solidFill>
                  <a:schemeClr val="tx1"/>
                </a:solidFill>
                <a:latin typeface="Gill Sans MT" panose="020B0502020104020203" pitchFamily="34" charset="0"/>
                <a:ea typeface="+mn-ea"/>
                <a:cs typeface="Helvetica" panose="020B0604020202020204" pitchFamily="34" charset="0"/>
              </a:defRPr>
            </a:lvl1pPr>
            <a:lvl2pPr marL="914400" indent="-457200" algn="l" defTabSz="914400" rtl="0" eaLnBrk="1" latinLnBrk="0" hangingPunct="1">
              <a:lnSpc>
                <a:spcPct val="90000"/>
              </a:lnSpc>
              <a:spcBef>
                <a:spcPts val="500"/>
              </a:spcBef>
              <a:buSzPct val="130000"/>
              <a:buFontTx/>
              <a:buBlip>
                <a:blip r:embed="rId3"/>
              </a:buBlip>
              <a:defRPr sz="2600" kern="1200">
                <a:solidFill>
                  <a:schemeClr val="tx1"/>
                </a:solidFill>
                <a:latin typeface="Gill Sans MT" panose="020B0502020104020203" pitchFamily="34" charset="0"/>
                <a:ea typeface="+mn-ea"/>
                <a:cs typeface="Helvetica" panose="020B0604020202020204" pitchFamily="34" charset="0"/>
              </a:defRPr>
            </a:lvl2pPr>
            <a:lvl3pPr marL="914400" indent="0" algn="l" defTabSz="914400" rtl="0" eaLnBrk="1" latinLnBrk="0" hangingPunct="1">
              <a:lnSpc>
                <a:spcPct val="90000"/>
              </a:lnSpc>
              <a:spcBef>
                <a:spcPts val="500"/>
              </a:spcBef>
              <a:buFontTx/>
              <a:buNone/>
              <a:defRPr sz="2400" kern="1200">
                <a:solidFill>
                  <a:schemeClr val="tx1"/>
                </a:solidFill>
                <a:latin typeface="Helvetica" panose="020B0604020202020204" pitchFamily="34" charset="0"/>
                <a:ea typeface="+mn-ea"/>
                <a:cs typeface="Helvetica" panose="020B0604020202020204" pitchFamily="34" charset="0"/>
              </a:defRPr>
            </a:lvl3pPr>
            <a:lvl4pPr marL="1714500" indent="-342900" algn="l" defTabSz="914400" rtl="0" eaLnBrk="1" latinLnBrk="0" hangingPunct="1">
              <a:lnSpc>
                <a:spcPct val="90000"/>
              </a:lnSpc>
              <a:spcBef>
                <a:spcPts val="500"/>
              </a:spcBef>
              <a:buFontTx/>
              <a:buBlip>
                <a:blip r:embed="rId4"/>
              </a:buBlip>
              <a:defRPr sz="2000" kern="1200">
                <a:solidFill>
                  <a:schemeClr val="tx1"/>
                </a:solidFill>
                <a:latin typeface="Gill Sans MT" panose="020B0502020104020203" pitchFamily="34" charset="0"/>
                <a:ea typeface="+mn-ea"/>
                <a:cs typeface="Helvetica" panose="020B0604020202020204" pitchFamily="34" charset="0"/>
              </a:defRPr>
            </a:lvl4pPr>
            <a:lvl5pPr marL="1828800" indent="0" algn="l" defTabSz="914400" rtl="0" eaLnBrk="1" latinLnBrk="0" hangingPunct="1">
              <a:lnSpc>
                <a:spcPct val="90000"/>
              </a:lnSpc>
              <a:spcBef>
                <a:spcPts val="500"/>
              </a:spcBef>
              <a:buFontTx/>
              <a:buNone/>
              <a:defRPr sz="2000" kern="1200">
                <a:solidFill>
                  <a:schemeClr val="tx1"/>
                </a:solidFill>
                <a:latin typeface="Gill Sans MT" panose="020B0502020104020203" pitchFamily="34" charset="0"/>
                <a:ea typeface="+mn-ea"/>
                <a:cs typeface="Helvetica"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Gill Sans MT" panose="020B0502020104020203" pitchFamily="34" charset="0"/>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i="1">
                <a:latin typeface="Segoe UI" panose="020B0502040204020203" pitchFamily="34" charset="0"/>
                <a:cs typeface="Segoe UI" panose="020B0502040204020203" pitchFamily="34" charset="0"/>
              </a:rPr>
              <a:t>Tiering systems tuned:</a:t>
            </a:r>
            <a:br>
              <a:rPr lang="en-US" sz="2000" i="1">
                <a:latin typeface="Segoe UI" panose="020B0502040204020203" pitchFamily="34" charset="0"/>
                <a:cs typeface="Segoe UI" panose="020B0502040204020203" pitchFamily="34" charset="0"/>
              </a:rPr>
            </a:br>
            <a:r>
              <a:rPr lang="en-US" sz="2000">
                <a:latin typeface="Segoe UI" panose="020B0502040204020203" pitchFamily="34" charset="0"/>
                <a:cs typeface="Segoe UI" panose="020B0502040204020203" pitchFamily="34" charset="0"/>
              </a:rPr>
              <a:t>1. </a:t>
            </a:r>
            <a:r>
              <a:rPr lang="en-US" sz="2000" err="1">
                <a:latin typeface="Segoe UI" panose="020B0502040204020203" pitchFamily="34" charset="0"/>
                <a:cs typeface="Segoe UI" panose="020B0502040204020203" pitchFamily="34" charset="0"/>
              </a:rPr>
              <a:t>HeMem</a:t>
            </a:r>
            <a:r>
              <a:rPr lang="en-US" sz="2000">
                <a:latin typeface="Segoe UI" panose="020B0502040204020203" pitchFamily="34" charset="0"/>
                <a:cs typeface="Segoe UI" panose="020B0502040204020203" pitchFamily="34" charset="0"/>
              </a:rPr>
              <a:t>[1]: 10 parameters</a:t>
            </a:r>
            <a:br>
              <a:rPr lang="en-US" sz="2000">
                <a:latin typeface="Segoe UI" panose="020B0502040204020203" pitchFamily="34" charset="0"/>
                <a:cs typeface="Segoe UI" panose="020B0502040204020203" pitchFamily="34" charset="0"/>
              </a:rPr>
            </a:br>
            <a:r>
              <a:rPr lang="en-US" sz="2000">
                <a:latin typeface="Segoe UI" panose="020B0502040204020203" pitchFamily="34" charset="0"/>
                <a:cs typeface="Segoe UI" panose="020B0502040204020203" pitchFamily="34" charset="0"/>
              </a:rPr>
              <a:t>2. </a:t>
            </a:r>
            <a:r>
              <a:rPr lang="en-US" sz="2000" err="1">
                <a:latin typeface="Segoe UI" panose="020B0502040204020203" pitchFamily="34" charset="0"/>
                <a:cs typeface="Segoe UI" panose="020B0502040204020203" pitchFamily="34" charset="0"/>
              </a:rPr>
              <a:t>Memtis</a:t>
            </a:r>
            <a:r>
              <a:rPr lang="en-US" sz="2000">
                <a:latin typeface="Segoe UI" panose="020B0502040204020203" pitchFamily="34" charset="0"/>
                <a:cs typeface="Segoe UI" panose="020B0502040204020203" pitchFamily="34" charset="0"/>
              </a:rPr>
              <a:t>[2]:</a:t>
            </a:r>
            <a:r>
              <a:rPr lang="en-US" sz="2000" i="1">
                <a:latin typeface="Segoe UI" panose="020B0502040204020203" pitchFamily="34" charset="0"/>
                <a:cs typeface="Segoe UI" panose="020B0502040204020203" pitchFamily="34" charset="0"/>
              </a:rPr>
              <a:t> </a:t>
            </a:r>
            <a:r>
              <a:rPr lang="en-US" sz="2000">
                <a:latin typeface="Segoe UI" panose="020B0502040204020203" pitchFamily="34" charset="0"/>
                <a:cs typeface="Segoe UI" panose="020B0502040204020203" pitchFamily="34" charset="0"/>
              </a:rPr>
              <a:t>6 parameters</a:t>
            </a:r>
            <a:br>
              <a:rPr lang="en-US" sz="2000">
                <a:latin typeface="Segoe UI" panose="020B0502040204020203" pitchFamily="34" charset="0"/>
                <a:cs typeface="Segoe UI" panose="020B0502040204020203" pitchFamily="34" charset="0"/>
              </a:rPr>
            </a:br>
            <a:r>
              <a:rPr lang="en-US" sz="2000">
                <a:latin typeface="Segoe UI" panose="020B0502040204020203" pitchFamily="34" charset="0"/>
                <a:cs typeface="Segoe UI" panose="020B0502040204020203" pitchFamily="34" charset="0"/>
              </a:rPr>
              <a:t>3. HMSDK[3]: 16 parameters</a:t>
            </a:r>
          </a:p>
        </p:txBody>
      </p:sp>
      <p:sp>
        <p:nvSpPr>
          <p:cNvPr id="6" name="TextBox 5">
            <a:extLst>
              <a:ext uri="{FF2B5EF4-FFF2-40B4-BE49-F238E27FC236}">
                <a16:creationId xmlns:a16="http://schemas.microsoft.com/office/drawing/2014/main" id="{EA5CF4B5-E782-6AFB-6A1E-54CDB2D3662D}"/>
              </a:ext>
            </a:extLst>
          </p:cNvPr>
          <p:cNvSpPr txBox="1"/>
          <p:nvPr/>
        </p:nvSpPr>
        <p:spPr>
          <a:xfrm>
            <a:off x="0" y="6492240"/>
            <a:ext cx="1554480" cy="365760"/>
          </a:xfrm>
          <a:prstGeom prst="rect">
            <a:avLst/>
          </a:prstGeom>
          <a:solidFill>
            <a:schemeClr val="bg1">
              <a:lumMod val="85000"/>
            </a:schemeClr>
          </a:solidFill>
        </p:spPr>
        <p:txBody>
          <a:bodyPr wrap="square" lIns="91440" tIns="45720" rIns="91440" bIns="45720" rtlCol="0" anchor="t">
            <a:spAutoFit/>
          </a:bodyPr>
          <a:lstStyle/>
          <a:p>
            <a:r>
              <a:rPr lang="en-US">
                <a:latin typeface="Segoe UI"/>
                <a:cs typeface="Segoe UI"/>
              </a:rPr>
              <a:t>Tuning study</a:t>
            </a:r>
            <a:endParaRPr lang="en-US" err="1"/>
          </a:p>
        </p:txBody>
      </p:sp>
      <p:sp>
        <p:nvSpPr>
          <p:cNvPr id="3" name="Content Placeholder 4">
            <a:extLst>
              <a:ext uri="{FF2B5EF4-FFF2-40B4-BE49-F238E27FC236}">
                <a16:creationId xmlns:a16="http://schemas.microsoft.com/office/drawing/2014/main" id="{59395FF8-D777-EACA-FEE2-102602280472}"/>
              </a:ext>
            </a:extLst>
          </p:cNvPr>
          <p:cNvSpPr txBox="1">
            <a:spLocks/>
          </p:cNvSpPr>
          <p:nvPr/>
        </p:nvSpPr>
        <p:spPr>
          <a:xfrm>
            <a:off x="6432369" y="1833913"/>
            <a:ext cx="3054531" cy="1007258"/>
          </a:xfrm>
          <a:prstGeom prst="roundRect">
            <a:avLst/>
          </a:prstGeom>
          <a:solidFill>
            <a:schemeClr val="bg2"/>
          </a:solidFill>
          <a:effectLst>
            <a:outerShdw blurRad="50800" dist="38100" dir="2700000" algn="tl" rotWithShape="0">
              <a:prstClr val="black">
                <a:alpha val="40000"/>
              </a:prstClr>
            </a:outerShdw>
          </a:effectLst>
        </p:spPr>
        <p:txBody>
          <a:bodyPr vert="horz" lIns="91440" tIns="45720" rIns="91440" bIns="45720" rtlCol="0" anchor="ctr">
            <a:noAutofit/>
          </a:bodyPr>
          <a:lstStyle>
            <a:lvl1pPr marL="0" indent="0" algn="l" defTabSz="914400" rtl="0" eaLnBrk="1" latinLnBrk="0" hangingPunct="1">
              <a:lnSpc>
                <a:spcPct val="90000"/>
              </a:lnSpc>
              <a:spcBef>
                <a:spcPts val="1000"/>
              </a:spcBef>
              <a:buFontTx/>
              <a:buNone/>
              <a:defRPr sz="3200" kern="1200">
                <a:solidFill>
                  <a:schemeClr val="tx1"/>
                </a:solidFill>
                <a:latin typeface="Gill Sans MT" panose="020B0502020104020203" pitchFamily="34" charset="0"/>
                <a:ea typeface="+mn-ea"/>
                <a:cs typeface="Helvetica" panose="020B0604020202020204" pitchFamily="34" charset="0"/>
              </a:defRPr>
            </a:lvl1pPr>
            <a:lvl2pPr marL="914400" indent="-457200" algn="l" defTabSz="914400" rtl="0" eaLnBrk="1" latinLnBrk="0" hangingPunct="1">
              <a:lnSpc>
                <a:spcPct val="90000"/>
              </a:lnSpc>
              <a:spcBef>
                <a:spcPts val="500"/>
              </a:spcBef>
              <a:buSzPct val="130000"/>
              <a:buFontTx/>
              <a:buBlip>
                <a:blip r:embed="rId3"/>
              </a:buBlip>
              <a:defRPr sz="2600" kern="1200">
                <a:solidFill>
                  <a:schemeClr val="tx1"/>
                </a:solidFill>
                <a:latin typeface="Gill Sans MT" panose="020B0502020104020203" pitchFamily="34" charset="0"/>
                <a:ea typeface="+mn-ea"/>
                <a:cs typeface="Helvetica" panose="020B0604020202020204" pitchFamily="34" charset="0"/>
              </a:defRPr>
            </a:lvl2pPr>
            <a:lvl3pPr marL="914400" indent="0" algn="l" defTabSz="914400" rtl="0" eaLnBrk="1" latinLnBrk="0" hangingPunct="1">
              <a:lnSpc>
                <a:spcPct val="90000"/>
              </a:lnSpc>
              <a:spcBef>
                <a:spcPts val="500"/>
              </a:spcBef>
              <a:buFontTx/>
              <a:buNone/>
              <a:defRPr sz="2400" kern="1200">
                <a:solidFill>
                  <a:schemeClr val="tx1"/>
                </a:solidFill>
                <a:latin typeface="Helvetica" panose="020B0604020202020204" pitchFamily="34" charset="0"/>
                <a:ea typeface="+mn-ea"/>
                <a:cs typeface="Helvetica" panose="020B0604020202020204" pitchFamily="34" charset="0"/>
              </a:defRPr>
            </a:lvl3pPr>
            <a:lvl4pPr marL="1714500" indent="-342900" algn="l" defTabSz="914400" rtl="0" eaLnBrk="1" latinLnBrk="0" hangingPunct="1">
              <a:lnSpc>
                <a:spcPct val="90000"/>
              </a:lnSpc>
              <a:spcBef>
                <a:spcPts val="500"/>
              </a:spcBef>
              <a:buFontTx/>
              <a:buBlip>
                <a:blip r:embed="rId4"/>
              </a:buBlip>
              <a:defRPr sz="2000" kern="1200">
                <a:solidFill>
                  <a:schemeClr val="tx1"/>
                </a:solidFill>
                <a:latin typeface="Gill Sans MT" panose="020B0502020104020203" pitchFamily="34" charset="0"/>
                <a:ea typeface="+mn-ea"/>
                <a:cs typeface="Helvetica" panose="020B0604020202020204" pitchFamily="34" charset="0"/>
              </a:defRPr>
            </a:lvl4pPr>
            <a:lvl5pPr marL="1828800" indent="0" algn="l" defTabSz="914400" rtl="0" eaLnBrk="1" latinLnBrk="0" hangingPunct="1">
              <a:lnSpc>
                <a:spcPct val="90000"/>
              </a:lnSpc>
              <a:spcBef>
                <a:spcPts val="500"/>
              </a:spcBef>
              <a:buFontTx/>
              <a:buNone/>
              <a:defRPr sz="2000" kern="1200">
                <a:solidFill>
                  <a:schemeClr val="tx1"/>
                </a:solidFill>
                <a:latin typeface="Gill Sans MT" panose="020B0502020104020203" pitchFamily="34" charset="0"/>
                <a:ea typeface="+mn-ea"/>
                <a:cs typeface="Helvetica"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Gill Sans MT" panose="020B0502020104020203" pitchFamily="34" charset="0"/>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2000" i="1">
                <a:latin typeface="Segoe UI" panose="020B0502040204020203" pitchFamily="34" charset="0"/>
                <a:cs typeface="Segoe UI" panose="020B0502040204020203" pitchFamily="34" charset="0"/>
              </a:rPr>
              <a:t>Hardware:</a:t>
            </a:r>
            <a:br>
              <a:rPr lang="en-US" sz="2000" i="1">
                <a:latin typeface="Segoe UI" panose="020B0502040204020203" pitchFamily="34" charset="0"/>
                <a:cs typeface="Segoe UI" panose="020B0502040204020203" pitchFamily="34" charset="0"/>
              </a:rPr>
            </a:br>
            <a:r>
              <a:rPr lang="en-US" sz="2000">
                <a:latin typeface="Segoe UI" panose="020B0502040204020203" pitchFamily="34" charset="0"/>
                <a:cs typeface="Segoe UI" panose="020B0502040204020203" pitchFamily="34" charset="0"/>
              </a:rPr>
              <a:t>1. NUMA CXL emulation</a:t>
            </a:r>
          </a:p>
          <a:p>
            <a:pPr>
              <a:spcBef>
                <a:spcPts val="0"/>
              </a:spcBef>
            </a:pPr>
            <a:r>
              <a:rPr lang="en-US" sz="2000">
                <a:latin typeface="Segoe UI" panose="020B0502040204020203" pitchFamily="34" charset="0"/>
                <a:cs typeface="Segoe UI" panose="020B0502040204020203" pitchFamily="34" charset="0"/>
              </a:rPr>
              <a:t>2. PMEM slow tier</a:t>
            </a:r>
          </a:p>
        </p:txBody>
      </p:sp>
      <p:sp>
        <p:nvSpPr>
          <p:cNvPr id="7" name="Content Placeholder 4">
            <a:extLst>
              <a:ext uri="{FF2B5EF4-FFF2-40B4-BE49-F238E27FC236}">
                <a16:creationId xmlns:a16="http://schemas.microsoft.com/office/drawing/2014/main" id="{5E1B3407-D6EB-A4DC-907C-76C17BEB1A9C}"/>
              </a:ext>
            </a:extLst>
          </p:cNvPr>
          <p:cNvSpPr txBox="1">
            <a:spLocks/>
          </p:cNvSpPr>
          <p:nvPr/>
        </p:nvSpPr>
        <p:spPr>
          <a:xfrm>
            <a:off x="777240" y="3601263"/>
            <a:ext cx="4056017" cy="2288400"/>
          </a:xfrm>
          <a:prstGeom prst="roundRect">
            <a:avLst/>
          </a:prstGeom>
          <a:solidFill>
            <a:schemeClr val="bg2"/>
          </a:solidFill>
          <a:effectLst>
            <a:outerShdw blurRad="50800" dist="38100" dir="2700000" algn="tl" rotWithShape="0">
              <a:prstClr val="black">
                <a:alpha val="40000"/>
              </a:prstClr>
            </a:outerShdw>
          </a:effectLst>
        </p:spPr>
        <p:txBody>
          <a:bodyPr vert="horz" lIns="91440" tIns="45720" rIns="91440" bIns="45720" rtlCol="0" anchor="ctr">
            <a:noAutofit/>
          </a:bodyPr>
          <a:lstStyle>
            <a:lvl1pPr marL="0" indent="0" algn="l" defTabSz="914400" rtl="0" eaLnBrk="1" latinLnBrk="0" hangingPunct="1">
              <a:lnSpc>
                <a:spcPct val="90000"/>
              </a:lnSpc>
              <a:spcBef>
                <a:spcPts val="1000"/>
              </a:spcBef>
              <a:buFontTx/>
              <a:buNone/>
              <a:defRPr sz="3200" kern="1200">
                <a:solidFill>
                  <a:schemeClr val="tx1"/>
                </a:solidFill>
                <a:latin typeface="Gill Sans MT" panose="020B0502020104020203" pitchFamily="34" charset="0"/>
                <a:ea typeface="+mn-ea"/>
                <a:cs typeface="Helvetica" panose="020B0604020202020204" pitchFamily="34" charset="0"/>
              </a:defRPr>
            </a:lvl1pPr>
            <a:lvl2pPr marL="914400" indent="-457200" algn="l" defTabSz="914400" rtl="0" eaLnBrk="1" latinLnBrk="0" hangingPunct="1">
              <a:lnSpc>
                <a:spcPct val="90000"/>
              </a:lnSpc>
              <a:spcBef>
                <a:spcPts val="500"/>
              </a:spcBef>
              <a:buSzPct val="130000"/>
              <a:buFontTx/>
              <a:buBlip>
                <a:blip r:embed="rId3"/>
              </a:buBlip>
              <a:defRPr sz="2600" kern="1200">
                <a:solidFill>
                  <a:schemeClr val="tx1"/>
                </a:solidFill>
                <a:latin typeface="Gill Sans MT" panose="020B0502020104020203" pitchFamily="34" charset="0"/>
                <a:ea typeface="+mn-ea"/>
                <a:cs typeface="Helvetica" panose="020B0604020202020204" pitchFamily="34" charset="0"/>
              </a:defRPr>
            </a:lvl2pPr>
            <a:lvl3pPr marL="914400" indent="0" algn="l" defTabSz="914400" rtl="0" eaLnBrk="1" latinLnBrk="0" hangingPunct="1">
              <a:lnSpc>
                <a:spcPct val="90000"/>
              </a:lnSpc>
              <a:spcBef>
                <a:spcPts val="500"/>
              </a:spcBef>
              <a:buFontTx/>
              <a:buNone/>
              <a:defRPr sz="2400" kern="1200">
                <a:solidFill>
                  <a:schemeClr val="tx1"/>
                </a:solidFill>
                <a:latin typeface="Helvetica" panose="020B0604020202020204" pitchFamily="34" charset="0"/>
                <a:ea typeface="+mn-ea"/>
                <a:cs typeface="Helvetica" panose="020B0604020202020204" pitchFamily="34" charset="0"/>
              </a:defRPr>
            </a:lvl3pPr>
            <a:lvl4pPr marL="1714500" indent="-342900" algn="l" defTabSz="914400" rtl="0" eaLnBrk="1" latinLnBrk="0" hangingPunct="1">
              <a:lnSpc>
                <a:spcPct val="90000"/>
              </a:lnSpc>
              <a:spcBef>
                <a:spcPts val="500"/>
              </a:spcBef>
              <a:buFontTx/>
              <a:buBlip>
                <a:blip r:embed="rId4"/>
              </a:buBlip>
              <a:defRPr sz="2000" kern="1200">
                <a:solidFill>
                  <a:schemeClr val="tx1"/>
                </a:solidFill>
                <a:latin typeface="Gill Sans MT" panose="020B0502020104020203" pitchFamily="34" charset="0"/>
                <a:ea typeface="+mn-ea"/>
                <a:cs typeface="Helvetica" panose="020B0604020202020204" pitchFamily="34" charset="0"/>
              </a:defRPr>
            </a:lvl4pPr>
            <a:lvl5pPr marL="1828800" indent="0" algn="l" defTabSz="914400" rtl="0" eaLnBrk="1" latinLnBrk="0" hangingPunct="1">
              <a:lnSpc>
                <a:spcPct val="90000"/>
              </a:lnSpc>
              <a:spcBef>
                <a:spcPts val="500"/>
              </a:spcBef>
              <a:buFontTx/>
              <a:buNone/>
              <a:defRPr sz="2000" kern="1200">
                <a:solidFill>
                  <a:schemeClr val="tx1"/>
                </a:solidFill>
                <a:latin typeface="Gill Sans MT" panose="020B0502020104020203" pitchFamily="34" charset="0"/>
                <a:ea typeface="+mn-ea"/>
                <a:cs typeface="Helvetica"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Gill Sans MT" panose="020B0502020104020203" pitchFamily="34" charset="0"/>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2000" i="1">
                <a:latin typeface="Segoe UI" panose="020B0502040204020203" pitchFamily="34" charset="0"/>
                <a:cs typeface="Segoe UI" panose="020B0502040204020203" pitchFamily="34" charset="0"/>
              </a:rPr>
              <a:t>Workloads:</a:t>
            </a:r>
            <a:br>
              <a:rPr lang="en-US" sz="2000" i="1">
                <a:latin typeface="Segoe UI" panose="020B0502040204020203" pitchFamily="34" charset="0"/>
                <a:cs typeface="Segoe UI" panose="020B0502040204020203" pitchFamily="34" charset="0"/>
              </a:rPr>
            </a:br>
            <a:r>
              <a:rPr lang="en-US" sz="2000">
                <a:latin typeface="Segoe UI" panose="020B0502040204020203" pitchFamily="34" charset="0"/>
                <a:cs typeface="Segoe UI" panose="020B0502040204020203" pitchFamily="34" charset="0"/>
              </a:rPr>
              <a:t>1. Graph algorithms: BC, CC, PR</a:t>
            </a:r>
          </a:p>
          <a:p>
            <a:pPr>
              <a:spcBef>
                <a:spcPts val="0"/>
              </a:spcBef>
            </a:pPr>
            <a:r>
              <a:rPr lang="en-US" sz="2000">
                <a:latin typeface="Segoe UI" panose="020B0502040204020203" pitchFamily="34" charset="0"/>
                <a:cs typeface="Segoe UI" panose="020B0502040204020203" pitchFamily="34" charset="0"/>
              </a:rPr>
              <a:t>2. Classifier training: </a:t>
            </a:r>
            <a:r>
              <a:rPr lang="en-US" sz="2000" err="1">
                <a:latin typeface="Segoe UI" panose="020B0502040204020203" pitchFamily="34" charset="0"/>
                <a:cs typeface="Segoe UI" panose="020B0502040204020203" pitchFamily="34" charset="0"/>
              </a:rPr>
              <a:t>Liblinear</a:t>
            </a:r>
            <a:endParaRPr lang="en-US" sz="2000">
              <a:latin typeface="Segoe UI" panose="020B0502040204020203" pitchFamily="34" charset="0"/>
              <a:cs typeface="Segoe UI" panose="020B0502040204020203" pitchFamily="34" charset="0"/>
            </a:endParaRPr>
          </a:p>
          <a:p>
            <a:pPr>
              <a:spcBef>
                <a:spcPts val="0"/>
              </a:spcBef>
            </a:pPr>
            <a:r>
              <a:rPr lang="en-US" sz="2000">
                <a:latin typeface="Segoe UI" panose="020B0502040204020203" pitchFamily="34" charset="0"/>
                <a:cs typeface="Segoe UI" panose="020B0502040204020203" pitchFamily="34" charset="0"/>
              </a:rPr>
              <a:t>3. In-memory database: Silo</a:t>
            </a:r>
          </a:p>
          <a:p>
            <a:pPr>
              <a:spcBef>
                <a:spcPts val="0"/>
              </a:spcBef>
            </a:pPr>
            <a:r>
              <a:rPr lang="en-US" sz="2000">
                <a:latin typeface="Segoe UI" panose="020B0502040204020203" pitchFamily="34" charset="0"/>
                <a:cs typeface="Segoe UI" panose="020B0502040204020203" pitchFamily="34" charset="0"/>
              </a:rPr>
              <a:t>4. Index lookup: </a:t>
            </a:r>
            <a:r>
              <a:rPr lang="en-US" sz="2000" err="1">
                <a:latin typeface="Segoe UI" panose="020B0502040204020203" pitchFamily="34" charset="0"/>
                <a:cs typeface="Segoe UI" panose="020B0502040204020203" pitchFamily="34" charset="0"/>
              </a:rPr>
              <a:t>Btree</a:t>
            </a:r>
            <a:endParaRPr lang="en-US" sz="2000">
              <a:latin typeface="Segoe UI" panose="020B0502040204020203" pitchFamily="34" charset="0"/>
              <a:cs typeface="Segoe UI" panose="020B0502040204020203" pitchFamily="34" charset="0"/>
            </a:endParaRPr>
          </a:p>
          <a:p>
            <a:pPr>
              <a:spcBef>
                <a:spcPts val="0"/>
              </a:spcBef>
            </a:pPr>
            <a:r>
              <a:rPr lang="en-US" sz="2000">
                <a:latin typeface="Segoe UI" panose="020B0502040204020203" pitchFamily="34" charset="0"/>
                <a:cs typeface="Segoe UI" panose="020B0502040204020203" pitchFamily="34" charset="0"/>
              </a:rPr>
              <a:t>5. HPC: </a:t>
            </a:r>
            <a:r>
              <a:rPr lang="en-US" sz="2000" err="1">
                <a:latin typeface="Segoe UI" panose="020B0502040204020203" pitchFamily="34" charset="0"/>
                <a:cs typeface="Segoe UI" panose="020B0502040204020203" pitchFamily="34" charset="0"/>
              </a:rPr>
              <a:t>XSBench</a:t>
            </a:r>
            <a:endParaRPr lang="en-US" sz="2000">
              <a:latin typeface="Segoe UI" panose="020B0502040204020203" pitchFamily="34" charset="0"/>
              <a:cs typeface="Segoe UI" panose="020B0502040204020203" pitchFamily="34" charset="0"/>
            </a:endParaRPr>
          </a:p>
          <a:p>
            <a:pPr>
              <a:spcBef>
                <a:spcPts val="0"/>
              </a:spcBef>
            </a:pPr>
            <a:r>
              <a:rPr lang="en-US" sz="2000">
                <a:latin typeface="Segoe UI" panose="020B0502040204020203" pitchFamily="34" charset="0"/>
                <a:cs typeface="Segoe UI" panose="020B0502040204020203" pitchFamily="34" charset="0"/>
              </a:rPr>
              <a:t>6. Microbenchmark: GUPS</a:t>
            </a:r>
          </a:p>
        </p:txBody>
      </p:sp>
      <p:sp>
        <p:nvSpPr>
          <p:cNvPr id="8" name="Content Placeholder 4">
            <a:extLst>
              <a:ext uri="{FF2B5EF4-FFF2-40B4-BE49-F238E27FC236}">
                <a16:creationId xmlns:a16="http://schemas.microsoft.com/office/drawing/2014/main" id="{19168F29-74A8-D838-F4FC-DEABBCD22218}"/>
              </a:ext>
            </a:extLst>
          </p:cNvPr>
          <p:cNvSpPr txBox="1">
            <a:spLocks/>
          </p:cNvSpPr>
          <p:nvPr/>
        </p:nvSpPr>
        <p:spPr>
          <a:xfrm>
            <a:off x="6096000" y="3601263"/>
            <a:ext cx="3390900" cy="1325563"/>
          </a:xfrm>
          <a:prstGeom prst="roundRect">
            <a:avLst/>
          </a:prstGeom>
          <a:solidFill>
            <a:schemeClr val="bg2"/>
          </a:solidFill>
          <a:effectLst>
            <a:outerShdw blurRad="50800" dist="38100" dir="2700000" algn="tl" rotWithShape="0">
              <a:prstClr val="black">
                <a:alpha val="40000"/>
              </a:prstClr>
            </a:outerShdw>
          </a:effectLst>
        </p:spPr>
        <p:txBody>
          <a:bodyPr vert="horz" lIns="91440" tIns="45720" rIns="91440" bIns="45720" rtlCol="0" anchor="ctr">
            <a:noAutofit/>
          </a:bodyPr>
          <a:lstStyle>
            <a:lvl1pPr marL="0" indent="0" algn="l" defTabSz="914400" rtl="0" eaLnBrk="1" latinLnBrk="0" hangingPunct="1">
              <a:lnSpc>
                <a:spcPct val="90000"/>
              </a:lnSpc>
              <a:spcBef>
                <a:spcPts val="1000"/>
              </a:spcBef>
              <a:buFontTx/>
              <a:buNone/>
              <a:defRPr sz="3200" kern="1200">
                <a:solidFill>
                  <a:schemeClr val="tx1"/>
                </a:solidFill>
                <a:latin typeface="Gill Sans MT" panose="020B0502020104020203" pitchFamily="34" charset="0"/>
                <a:ea typeface="+mn-ea"/>
                <a:cs typeface="Helvetica" panose="020B0604020202020204" pitchFamily="34" charset="0"/>
              </a:defRPr>
            </a:lvl1pPr>
            <a:lvl2pPr marL="914400" indent="-457200" algn="l" defTabSz="914400" rtl="0" eaLnBrk="1" latinLnBrk="0" hangingPunct="1">
              <a:lnSpc>
                <a:spcPct val="90000"/>
              </a:lnSpc>
              <a:spcBef>
                <a:spcPts val="500"/>
              </a:spcBef>
              <a:buSzPct val="130000"/>
              <a:buFontTx/>
              <a:buBlip>
                <a:blip r:embed="rId3"/>
              </a:buBlip>
              <a:defRPr sz="2600" kern="1200">
                <a:solidFill>
                  <a:schemeClr val="tx1"/>
                </a:solidFill>
                <a:latin typeface="Gill Sans MT" panose="020B0502020104020203" pitchFamily="34" charset="0"/>
                <a:ea typeface="+mn-ea"/>
                <a:cs typeface="Helvetica" panose="020B0604020202020204" pitchFamily="34" charset="0"/>
              </a:defRPr>
            </a:lvl2pPr>
            <a:lvl3pPr marL="914400" indent="0" algn="l" defTabSz="914400" rtl="0" eaLnBrk="1" latinLnBrk="0" hangingPunct="1">
              <a:lnSpc>
                <a:spcPct val="90000"/>
              </a:lnSpc>
              <a:spcBef>
                <a:spcPts val="500"/>
              </a:spcBef>
              <a:buFontTx/>
              <a:buNone/>
              <a:defRPr sz="2400" kern="1200">
                <a:solidFill>
                  <a:schemeClr val="tx1"/>
                </a:solidFill>
                <a:latin typeface="Helvetica" panose="020B0604020202020204" pitchFamily="34" charset="0"/>
                <a:ea typeface="+mn-ea"/>
                <a:cs typeface="Helvetica" panose="020B0604020202020204" pitchFamily="34" charset="0"/>
              </a:defRPr>
            </a:lvl3pPr>
            <a:lvl4pPr marL="1714500" indent="-342900" algn="l" defTabSz="914400" rtl="0" eaLnBrk="1" latinLnBrk="0" hangingPunct="1">
              <a:lnSpc>
                <a:spcPct val="90000"/>
              </a:lnSpc>
              <a:spcBef>
                <a:spcPts val="500"/>
              </a:spcBef>
              <a:buFontTx/>
              <a:buBlip>
                <a:blip r:embed="rId4"/>
              </a:buBlip>
              <a:defRPr sz="2000" kern="1200">
                <a:solidFill>
                  <a:schemeClr val="tx1"/>
                </a:solidFill>
                <a:latin typeface="Gill Sans MT" panose="020B0502020104020203" pitchFamily="34" charset="0"/>
                <a:ea typeface="+mn-ea"/>
                <a:cs typeface="Helvetica" panose="020B0604020202020204" pitchFamily="34" charset="0"/>
              </a:defRPr>
            </a:lvl4pPr>
            <a:lvl5pPr marL="1828800" indent="0" algn="l" defTabSz="914400" rtl="0" eaLnBrk="1" latinLnBrk="0" hangingPunct="1">
              <a:lnSpc>
                <a:spcPct val="90000"/>
              </a:lnSpc>
              <a:spcBef>
                <a:spcPts val="500"/>
              </a:spcBef>
              <a:buFontTx/>
              <a:buNone/>
              <a:defRPr sz="2000" kern="1200">
                <a:solidFill>
                  <a:schemeClr val="tx1"/>
                </a:solidFill>
                <a:latin typeface="Gill Sans MT" panose="020B0502020104020203" pitchFamily="34" charset="0"/>
                <a:ea typeface="+mn-ea"/>
                <a:cs typeface="Helvetica"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Gill Sans MT" panose="020B0502020104020203" pitchFamily="34" charset="0"/>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2000" i="1">
                <a:latin typeface="Segoe UI" panose="020B0502040204020203" pitchFamily="34" charset="0"/>
                <a:cs typeface="Segoe UI" panose="020B0502040204020203" pitchFamily="34" charset="0"/>
              </a:rPr>
              <a:t>Different configurations:</a:t>
            </a:r>
          </a:p>
          <a:p>
            <a:pPr marL="457200" indent="-457200">
              <a:spcBef>
                <a:spcPts val="0"/>
              </a:spcBef>
              <a:buAutoNum type="arabicPeriod"/>
            </a:pPr>
            <a:r>
              <a:rPr lang="en-US" sz="2000">
                <a:latin typeface="Segoe UI" panose="020B0502040204020203" pitchFamily="34" charset="0"/>
                <a:cs typeface="Segoe UI" panose="020B0502040204020203" pitchFamily="34" charset="0"/>
              </a:rPr>
              <a:t>Different inputs</a:t>
            </a:r>
          </a:p>
          <a:p>
            <a:pPr marL="457200" indent="-457200">
              <a:spcBef>
                <a:spcPts val="0"/>
              </a:spcBef>
              <a:buAutoNum type="arabicPeriod"/>
            </a:pPr>
            <a:r>
              <a:rPr lang="en-US" sz="2000">
                <a:latin typeface="Segoe UI" panose="020B0502040204020203" pitchFamily="34" charset="0"/>
                <a:cs typeface="Segoe UI" panose="020B0502040204020203" pitchFamily="34" charset="0"/>
              </a:rPr>
              <a:t>Thread counts</a:t>
            </a:r>
          </a:p>
          <a:p>
            <a:pPr marL="457200" indent="-457200">
              <a:spcBef>
                <a:spcPts val="0"/>
              </a:spcBef>
              <a:buAutoNum type="arabicPeriod"/>
            </a:pPr>
            <a:r>
              <a:rPr lang="en-US" sz="2000">
                <a:latin typeface="Segoe UI" panose="020B0502040204020203" pitchFamily="34" charset="0"/>
                <a:cs typeface="Segoe UI" panose="020B0502040204020203" pitchFamily="34" charset="0"/>
              </a:rPr>
              <a:t>Memory ratios</a:t>
            </a:r>
          </a:p>
        </p:txBody>
      </p:sp>
      <p:sp>
        <p:nvSpPr>
          <p:cNvPr id="9" name="TextBox 8">
            <a:extLst>
              <a:ext uri="{FF2B5EF4-FFF2-40B4-BE49-F238E27FC236}">
                <a16:creationId xmlns:a16="http://schemas.microsoft.com/office/drawing/2014/main" id="{0F18B6A7-08B6-1F6C-E3EB-DAFAC708DBDC}"/>
              </a:ext>
            </a:extLst>
          </p:cNvPr>
          <p:cNvSpPr txBox="1"/>
          <p:nvPr/>
        </p:nvSpPr>
        <p:spPr>
          <a:xfrm>
            <a:off x="5519057" y="5365324"/>
            <a:ext cx="6030873" cy="851297"/>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txBody>
          <a:bodyPr wrap="square" rtlCol="0">
            <a:spAutoFit/>
          </a:bodyPr>
          <a:lstStyle/>
          <a:p>
            <a:pPr algn="ctr"/>
            <a:r>
              <a:rPr lang="en-IN" sz="2200" i="1">
                <a:latin typeface="Segoe UI" panose="020B0502040204020203" pitchFamily="34" charset="0"/>
                <a:cs typeface="Segoe UI" panose="020B0502040204020203" pitchFamily="34" charset="0"/>
              </a:rPr>
              <a:t>Grid-search</a:t>
            </a:r>
            <a:r>
              <a:rPr lang="en-IN" sz="2200">
                <a:latin typeface="Segoe UI" panose="020B0502040204020203" pitchFamily="34" charset="0"/>
                <a:cs typeface="Segoe UI" panose="020B0502040204020203" pitchFamily="34" charset="0"/>
              </a:rPr>
              <a:t> or </a:t>
            </a:r>
            <a:r>
              <a:rPr lang="en-IN" sz="2200" i="1">
                <a:latin typeface="Segoe UI" panose="020B0502040204020203" pitchFamily="34" charset="0"/>
                <a:cs typeface="Segoe UI" panose="020B0502040204020203" pitchFamily="34" charset="0"/>
              </a:rPr>
              <a:t>random-search</a:t>
            </a:r>
            <a:r>
              <a:rPr lang="en-IN" sz="2200">
                <a:latin typeface="Segoe UI" panose="020B0502040204020203" pitchFamily="34" charset="0"/>
                <a:cs typeface="Segoe UI" panose="020B0502040204020203" pitchFamily="34" charset="0"/>
              </a:rPr>
              <a:t> for finding best parameter values is </a:t>
            </a:r>
            <a:r>
              <a:rPr lang="en-IN" sz="2200" b="1">
                <a:solidFill>
                  <a:srgbClr val="C00000"/>
                </a:solidFill>
                <a:latin typeface="Segoe UI" panose="020B0502040204020203" pitchFamily="34" charset="0"/>
                <a:cs typeface="Segoe UI" panose="020B0502040204020203" pitchFamily="34" charset="0"/>
              </a:rPr>
              <a:t>extremely expensive!</a:t>
            </a:r>
          </a:p>
        </p:txBody>
      </p:sp>
      <p:sp>
        <p:nvSpPr>
          <p:cNvPr id="10" name="Slide Number Placeholder 10">
            <a:extLst>
              <a:ext uri="{FF2B5EF4-FFF2-40B4-BE49-F238E27FC236}">
                <a16:creationId xmlns:a16="http://schemas.microsoft.com/office/drawing/2014/main" id="{3800A81A-B147-DCCA-7667-D7EFE814523B}"/>
              </a:ext>
            </a:extLst>
          </p:cNvPr>
          <p:cNvSpPr txBox="1">
            <a:spLocks/>
          </p:cNvSpPr>
          <p:nvPr/>
        </p:nvSpPr>
        <p:spPr>
          <a:xfrm>
            <a:off x="8610600" y="6356350"/>
            <a:ext cx="2743200" cy="365125"/>
          </a:xfrm>
          <a:prstGeom prst="rect">
            <a:avLst/>
          </a:prstGeom>
        </p:spPr>
        <p:txBody>
          <a:bodyPr anchor="ctr"/>
          <a:lstStyle>
            <a:defPPr>
              <a:defRPr lang="en-US"/>
            </a:defPPr>
            <a:lvl1pPr marL="0" algn="r" defTabSz="914400" rtl="0" eaLnBrk="1" latinLnBrk="0" hangingPunct="1">
              <a:defRPr sz="1200" kern="1200">
                <a:solidFill>
                  <a:schemeClr val="tx1">
                    <a:lumMod val="50000"/>
                    <a:lumOff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mtClean="0"/>
              <a:pPr/>
              <a:t>15</a:t>
            </a:fld>
            <a:endParaRPr lang="en-US"/>
          </a:p>
        </p:txBody>
      </p:sp>
    </p:spTree>
    <p:extLst>
      <p:ext uri="{BB962C8B-B14F-4D97-AF65-F5344CB8AC3E}">
        <p14:creationId xmlns:p14="http://schemas.microsoft.com/office/powerpoint/2010/main" val="3750186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P spid="7" grpId="0" animBg="1"/>
      <p:bldP spid="8" grpId="0" animBg="1"/>
      <p:bldP spid="9" grpId="0" animBg="1"/>
    </p:bldLst>
  </p:timing>
  <p:extLst>
    <p:ext uri="{6950BFC3-D8DA-4A85-94F7-54DA5524770B}">
      <p188:commentRel xmlns:p188="http://schemas.microsoft.com/office/powerpoint/2018/8/main" r:id="rId2"/>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40FDEEC-7C60-32AC-0F2C-CBFDB7F7AD57}"/>
              </a:ext>
            </a:extLst>
          </p:cNvPr>
          <p:cNvSpPr>
            <a:spLocks noGrp="1"/>
          </p:cNvSpPr>
          <p:nvPr>
            <p:ph type="title"/>
          </p:nvPr>
        </p:nvSpPr>
        <p:spPr/>
        <p:txBody>
          <a:bodyPr/>
          <a:lstStyle/>
          <a:p>
            <a:r>
              <a:rPr lang="en-US"/>
              <a:t>Tuning methodology</a:t>
            </a:r>
          </a:p>
        </p:txBody>
      </p:sp>
      <p:sp>
        <p:nvSpPr>
          <p:cNvPr id="3" name="TextBox 2">
            <a:extLst>
              <a:ext uri="{FF2B5EF4-FFF2-40B4-BE49-F238E27FC236}">
                <a16:creationId xmlns:a16="http://schemas.microsoft.com/office/drawing/2014/main" id="{EFCA9664-27EA-944F-A19E-B0F8608F4822}"/>
              </a:ext>
            </a:extLst>
          </p:cNvPr>
          <p:cNvSpPr txBox="1"/>
          <p:nvPr/>
        </p:nvSpPr>
        <p:spPr>
          <a:xfrm>
            <a:off x="838200" y="1521452"/>
            <a:ext cx="6802083" cy="851297"/>
          </a:xfrm>
          <a:prstGeom prst="roundRect">
            <a:avLst/>
          </a:prstGeom>
          <a:solidFill>
            <a:schemeClr val="accent6">
              <a:lumMod val="20000"/>
              <a:lumOff val="80000"/>
            </a:schemeClr>
          </a:solidFill>
          <a:ln>
            <a:noFill/>
          </a:ln>
          <a:effectLst>
            <a:outerShdw blurRad="50800" dist="38100" dir="2700000" algn="tl" rotWithShape="0">
              <a:prstClr val="black">
                <a:alpha val="40000"/>
              </a:prstClr>
            </a:outerShdw>
          </a:effectLst>
        </p:spPr>
        <p:txBody>
          <a:bodyPr wrap="square" lIns="91440" tIns="45720" rIns="91440" bIns="45720" rtlCol="0" anchor="t">
            <a:spAutoFit/>
          </a:bodyPr>
          <a:lstStyle/>
          <a:p>
            <a:r>
              <a:rPr lang="en-IN" sz="2200" b="1">
                <a:latin typeface="Segoe UI"/>
                <a:cs typeface="Segoe UI"/>
              </a:rPr>
              <a:t>Approach</a:t>
            </a:r>
            <a:r>
              <a:rPr lang="en-IN" sz="2200">
                <a:latin typeface="Segoe UI"/>
                <a:cs typeface="Segoe UI"/>
              </a:rPr>
              <a:t>: </a:t>
            </a:r>
            <a:r>
              <a:rPr lang="en-US" sz="2200">
                <a:latin typeface="Segoe UI"/>
                <a:cs typeface="Segoe UI"/>
              </a:rPr>
              <a:t>Utilize </a:t>
            </a:r>
            <a:r>
              <a:rPr lang="en-US" sz="2200" i="1">
                <a:latin typeface="Segoe UI"/>
                <a:cs typeface="Segoe UI"/>
              </a:rPr>
              <a:t>Bayesian Optimization</a:t>
            </a:r>
            <a:r>
              <a:rPr lang="en-US" sz="2200" b="1">
                <a:latin typeface="Segoe UI"/>
                <a:cs typeface="Segoe UI"/>
              </a:rPr>
              <a:t> </a:t>
            </a:r>
            <a:r>
              <a:rPr lang="en-US" sz="2200">
                <a:latin typeface="Segoe UI"/>
                <a:cs typeface="Segoe UI"/>
              </a:rPr>
              <a:t>to identify best parameter configurations efficiently</a:t>
            </a:r>
            <a:endParaRPr lang="en-IN" sz="2200">
              <a:latin typeface="Segoe UI"/>
              <a:cs typeface="Segoe UI"/>
            </a:endParaRPr>
          </a:p>
        </p:txBody>
      </p:sp>
      <p:sp>
        <p:nvSpPr>
          <p:cNvPr id="5" name="Slide Number Placeholder 10">
            <a:extLst>
              <a:ext uri="{FF2B5EF4-FFF2-40B4-BE49-F238E27FC236}">
                <a16:creationId xmlns:a16="http://schemas.microsoft.com/office/drawing/2014/main" id="{EA6007DA-365F-5FB6-1996-4051014310FC}"/>
              </a:ext>
            </a:extLst>
          </p:cNvPr>
          <p:cNvSpPr txBox="1">
            <a:spLocks/>
          </p:cNvSpPr>
          <p:nvPr/>
        </p:nvSpPr>
        <p:spPr>
          <a:xfrm>
            <a:off x="8610600" y="6356350"/>
            <a:ext cx="2743200" cy="365125"/>
          </a:xfrm>
          <a:prstGeom prst="rect">
            <a:avLst/>
          </a:prstGeom>
        </p:spPr>
        <p:txBody>
          <a:bodyPr anchor="ctr"/>
          <a:lstStyle>
            <a:defPPr>
              <a:defRPr lang="en-US"/>
            </a:defPPr>
            <a:lvl1pPr marL="0" algn="r" defTabSz="914400" rtl="0" eaLnBrk="1" latinLnBrk="0" hangingPunct="1">
              <a:defRPr sz="1200" kern="1200">
                <a:solidFill>
                  <a:schemeClr val="tx1">
                    <a:lumMod val="50000"/>
                    <a:lumOff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mtClean="0"/>
              <a:pPr/>
              <a:t>16</a:t>
            </a:fld>
            <a:endParaRPr lang="en-US"/>
          </a:p>
        </p:txBody>
      </p:sp>
      <p:pic>
        <p:nvPicPr>
          <p:cNvPr id="8" name="Picture 7" descr="A graph of a function&#10;&#10;AI-generated content may be incorrect.">
            <a:extLst>
              <a:ext uri="{FF2B5EF4-FFF2-40B4-BE49-F238E27FC236}">
                <a16:creationId xmlns:a16="http://schemas.microsoft.com/office/drawing/2014/main" id="{CC61674B-9AB1-00A1-4C8B-C25A919C7109}"/>
              </a:ext>
            </a:extLst>
          </p:cNvPr>
          <p:cNvPicPr>
            <a:picLocks noChangeAspect="1"/>
          </p:cNvPicPr>
          <p:nvPr/>
        </p:nvPicPr>
        <p:blipFill>
          <a:blip r:embed="rId2"/>
          <a:stretch>
            <a:fillRect/>
          </a:stretch>
        </p:blipFill>
        <p:spPr>
          <a:xfrm>
            <a:off x="992605" y="2643835"/>
            <a:ext cx="10196764" cy="4076910"/>
          </a:xfrm>
          <a:prstGeom prst="rect">
            <a:avLst/>
          </a:prstGeom>
        </p:spPr>
      </p:pic>
      <p:sp>
        <p:nvSpPr>
          <p:cNvPr id="6" name="Rectangle 5">
            <a:extLst>
              <a:ext uri="{FF2B5EF4-FFF2-40B4-BE49-F238E27FC236}">
                <a16:creationId xmlns:a16="http://schemas.microsoft.com/office/drawing/2014/main" id="{96FBA188-5064-003C-96E8-176B23250F2C}"/>
              </a:ext>
            </a:extLst>
          </p:cNvPr>
          <p:cNvSpPr/>
          <p:nvPr/>
        </p:nvSpPr>
        <p:spPr>
          <a:xfrm>
            <a:off x="8062884" y="1883386"/>
            <a:ext cx="552696" cy="23336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C42395A-AE89-EC6B-F2B3-EFB425F2C233}"/>
              </a:ext>
            </a:extLst>
          </p:cNvPr>
          <p:cNvSpPr/>
          <p:nvPr/>
        </p:nvSpPr>
        <p:spPr>
          <a:xfrm>
            <a:off x="8062884" y="2283246"/>
            <a:ext cx="552696" cy="233360"/>
          </a:xfrm>
          <a:prstGeom prst="rect">
            <a:avLst/>
          </a:prstGeom>
          <a:solidFill>
            <a:srgbClr val="ED7D3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7343F63-B388-B99C-B188-EAF4D901EF7B}"/>
              </a:ext>
            </a:extLst>
          </p:cNvPr>
          <p:cNvSpPr txBox="1"/>
          <p:nvPr/>
        </p:nvSpPr>
        <p:spPr>
          <a:xfrm>
            <a:off x="8720163" y="1800218"/>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Segoe UI"/>
                <a:cs typeface="Segoe UI"/>
              </a:rPr>
              <a:t>Ground Truth, </a:t>
            </a:r>
            <a:r>
              <a:rPr lang="en-US" sz="2000" b="1">
                <a:latin typeface="Segoe UI"/>
                <a:cs typeface="Segoe UI"/>
              </a:rPr>
              <a:t>f(x)</a:t>
            </a:r>
          </a:p>
        </p:txBody>
      </p:sp>
      <p:sp>
        <p:nvSpPr>
          <p:cNvPr id="12" name="TextBox 11">
            <a:extLst>
              <a:ext uri="{FF2B5EF4-FFF2-40B4-BE49-F238E27FC236}">
                <a16:creationId xmlns:a16="http://schemas.microsoft.com/office/drawing/2014/main" id="{B2A61902-B1D1-A1E3-7E1A-87B564CB239E}"/>
              </a:ext>
            </a:extLst>
          </p:cNvPr>
          <p:cNvSpPr txBox="1"/>
          <p:nvPr/>
        </p:nvSpPr>
        <p:spPr>
          <a:xfrm>
            <a:off x="8720162" y="2200079"/>
            <a:ext cx="290163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Segoe UI"/>
                <a:cs typeface="Segoe UI"/>
              </a:rPr>
              <a:t>Approx. Function, </a:t>
            </a:r>
            <a:r>
              <a:rPr lang="en-US" sz="2000" b="1">
                <a:latin typeface="Segoe UI"/>
                <a:cs typeface="Segoe UI"/>
              </a:rPr>
              <a:t>f*(x)</a:t>
            </a:r>
          </a:p>
        </p:txBody>
      </p:sp>
    </p:spTree>
    <p:extLst>
      <p:ext uri="{BB962C8B-B14F-4D97-AF65-F5344CB8AC3E}">
        <p14:creationId xmlns:p14="http://schemas.microsoft.com/office/powerpoint/2010/main" val="22397725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8284F7-FEA6-593D-C2A4-1EC9A11D8F4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8AEE343-C9E2-5FED-608C-51E969F37553}"/>
              </a:ext>
            </a:extLst>
          </p:cNvPr>
          <p:cNvSpPr>
            <a:spLocks noGrp="1"/>
          </p:cNvSpPr>
          <p:nvPr>
            <p:ph type="title"/>
          </p:nvPr>
        </p:nvSpPr>
        <p:spPr/>
        <p:txBody>
          <a:bodyPr/>
          <a:lstStyle/>
          <a:p>
            <a:r>
              <a:rPr lang="en-US"/>
              <a:t>Tuning methodology</a:t>
            </a:r>
          </a:p>
        </p:txBody>
      </p:sp>
      <p:sp>
        <p:nvSpPr>
          <p:cNvPr id="5" name="Rectangle 4">
            <a:extLst>
              <a:ext uri="{FF2B5EF4-FFF2-40B4-BE49-F238E27FC236}">
                <a16:creationId xmlns:a16="http://schemas.microsoft.com/office/drawing/2014/main" id="{E00AA70E-6A3F-2701-ED9A-0DD2F68F1CCD}"/>
              </a:ext>
            </a:extLst>
          </p:cNvPr>
          <p:cNvSpPr/>
          <p:nvPr/>
        </p:nvSpPr>
        <p:spPr>
          <a:xfrm>
            <a:off x="1393066" y="2870484"/>
            <a:ext cx="6247217" cy="3592261"/>
          </a:xfrm>
          <a:prstGeom prst="rect">
            <a:avLst/>
          </a:prstGeom>
          <a:solidFill>
            <a:schemeClr val="bg1">
              <a:lumMod val="95000"/>
            </a:schemeClr>
          </a:solid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Segoe UI" panose="020B0502040204020203" pitchFamily="34" charset="0"/>
              <a:cs typeface="Segoe UI" panose="020B0502040204020203" pitchFamily="34" charset="0"/>
            </a:endParaRPr>
          </a:p>
          <a:p>
            <a:pPr algn="ctr"/>
            <a:endParaRPr lang="en-US">
              <a:latin typeface="Segoe UI" panose="020B0502040204020203" pitchFamily="34" charset="0"/>
              <a:cs typeface="Segoe UI" panose="020B0502040204020203" pitchFamily="34" charset="0"/>
            </a:endParaRPr>
          </a:p>
          <a:p>
            <a:pPr algn="ctr"/>
            <a:endParaRPr lang="en-US">
              <a:latin typeface="Segoe UI" panose="020B0502040204020203" pitchFamily="34" charset="0"/>
              <a:cs typeface="Segoe UI" panose="020B0502040204020203" pitchFamily="34" charset="0"/>
            </a:endParaRPr>
          </a:p>
        </p:txBody>
      </p:sp>
      <p:sp>
        <p:nvSpPr>
          <p:cNvPr id="6" name="Rectangle 5">
            <a:extLst>
              <a:ext uri="{FF2B5EF4-FFF2-40B4-BE49-F238E27FC236}">
                <a16:creationId xmlns:a16="http://schemas.microsoft.com/office/drawing/2014/main" id="{84F9F5FA-624F-B1B2-1678-A4EA0A84A6C2}"/>
              </a:ext>
            </a:extLst>
          </p:cNvPr>
          <p:cNvSpPr/>
          <p:nvPr/>
        </p:nvSpPr>
        <p:spPr>
          <a:xfrm>
            <a:off x="9404130" y="2740387"/>
            <a:ext cx="1793107" cy="3722358"/>
          </a:xfrm>
          <a:prstGeom prst="rect">
            <a:avLst/>
          </a:prstGeom>
          <a:solidFill>
            <a:schemeClr val="accent4">
              <a:lumMod val="20000"/>
              <a:lumOff val="80000"/>
            </a:schemeClr>
          </a:solid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Segoe UI" panose="020B0502040204020203" pitchFamily="34" charset="0"/>
              <a:cs typeface="Segoe UI" panose="020B0502040204020203" pitchFamily="34" charset="0"/>
            </a:endParaRPr>
          </a:p>
          <a:p>
            <a:pPr algn="ctr"/>
            <a:endParaRPr lang="en-US">
              <a:latin typeface="Segoe UI" panose="020B0502040204020203" pitchFamily="34" charset="0"/>
              <a:cs typeface="Segoe UI" panose="020B0502040204020203" pitchFamily="34" charset="0"/>
            </a:endParaRPr>
          </a:p>
          <a:p>
            <a:pPr algn="ctr"/>
            <a:endParaRPr lang="en-US">
              <a:latin typeface="Segoe UI" panose="020B0502040204020203" pitchFamily="34" charset="0"/>
              <a:cs typeface="Segoe UI" panose="020B0502040204020203" pitchFamily="34" charset="0"/>
            </a:endParaRPr>
          </a:p>
        </p:txBody>
      </p:sp>
      <p:pic>
        <p:nvPicPr>
          <p:cNvPr id="7" name="Graphic 6" descr="Gears with solid fill">
            <a:extLst>
              <a:ext uri="{FF2B5EF4-FFF2-40B4-BE49-F238E27FC236}">
                <a16:creationId xmlns:a16="http://schemas.microsoft.com/office/drawing/2014/main" id="{EAC8BE65-A5A9-1AB3-E10A-8EBB115F442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60770" y="5083984"/>
            <a:ext cx="1110825" cy="1110825"/>
          </a:xfrm>
          <a:prstGeom prst="rect">
            <a:avLst/>
          </a:prstGeom>
        </p:spPr>
      </p:pic>
      <p:pic>
        <p:nvPicPr>
          <p:cNvPr id="8" name="Graphic 7" descr="Database with solid fill">
            <a:extLst>
              <a:ext uri="{FF2B5EF4-FFF2-40B4-BE49-F238E27FC236}">
                <a16:creationId xmlns:a16="http://schemas.microsoft.com/office/drawing/2014/main" id="{15E6EAFE-19D1-FC4E-65B0-4721B33CC20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74325" y="3015709"/>
            <a:ext cx="1077057" cy="1077057"/>
          </a:xfrm>
          <a:prstGeom prst="rect">
            <a:avLst/>
          </a:prstGeom>
        </p:spPr>
      </p:pic>
      <p:cxnSp>
        <p:nvCxnSpPr>
          <p:cNvPr id="10" name="Straight Arrow Connector 9">
            <a:extLst>
              <a:ext uri="{FF2B5EF4-FFF2-40B4-BE49-F238E27FC236}">
                <a16:creationId xmlns:a16="http://schemas.microsoft.com/office/drawing/2014/main" id="{55F72331-229A-3130-2D88-66251F13956C}"/>
              </a:ext>
            </a:extLst>
          </p:cNvPr>
          <p:cNvCxnSpPr>
            <a:cxnSpLocks/>
            <a:stCxn id="7" idx="3"/>
          </p:cNvCxnSpPr>
          <p:nvPr/>
        </p:nvCxnSpPr>
        <p:spPr>
          <a:xfrm>
            <a:off x="4171595" y="5639397"/>
            <a:ext cx="2500996"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5E29733-0513-8684-9628-8BC593A71507}"/>
              </a:ext>
            </a:extLst>
          </p:cNvPr>
          <p:cNvSpPr txBox="1"/>
          <p:nvPr/>
        </p:nvSpPr>
        <p:spPr>
          <a:xfrm>
            <a:off x="1566677" y="3200294"/>
            <a:ext cx="1638907" cy="707886"/>
          </a:xfrm>
          <a:prstGeom prst="rect">
            <a:avLst/>
          </a:prstGeom>
          <a:noFill/>
        </p:spPr>
        <p:txBody>
          <a:bodyPr wrap="square" rtlCol="0">
            <a:spAutoFit/>
          </a:bodyPr>
          <a:lstStyle/>
          <a:p>
            <a:pPr algn="ctr"/>
            <a:r>
              <a:rPr lang="en-US" sz="2000">
                <a:latin typeface="Segoe UI" panose="020B0502040204020203" pitchFamily="34" charset="0"/>
                <a:cs typeface="Segoe UI" panose="020B0502040204020203" pitchFamily="34" charset="0"/>
              </a:rPr>
              <a:t>Knowledge Base</a:t>
            </a:r>
          </a:p>
        </p:txBody>
      </p:sp>
      <p:sp>
        <p:nvSpPr>
          <p:cNvPr id="12" name="TextBox 11">
            <a:extLst>
              <a:ext uri="{FF2B5EF4-FFF2-40B4-BE49-F238E27FC236}">
                <a16:creationId xmlns:a16="http://schemas.microsoft.com/office/drawing/2014/main" id="{6E048090-794D-2D7B-2406-381224A55690}"/>
              </a:ext>
            </a:extLst>
          </p:cNvPr>
          <p:cNvSpPr txBox="1"/>
          <p:nvPr/>
        </p:nvSpPr>
        <p:spPr>
          <a:xfrm>
            <a:off x="1565379" y="4950916"/>
            <a:ext cx="1900853" cy="707886"/>
          </a:xfrm>
          <a:prstGeom prst="rect">
            <a:avLst/>
          </a:prstGeom>
          <a:noFill/>
        </p:spPr>
        <p:txBody>
          <a:bodyPr wrap="square" rtlCol="0">
            <a:spAutoFit/>
          </a:bodyPr>
          <a:lstStyle/>
          <a:p>
            <a:pPr algn="ctr"/>
            <a:r>
              <a:rPr lang="en-US" sz="2000">
                <a:latin typeface="Segoe UI" panose="020B0502040204020203" pitchFamily="34" charset="0"/>
                <a:cs typeface="Segoe UI" panose="020B0502040204020203" pitchFamily="34" charset="0"/>
              </a:rPr>
              <a:t>Configuration Optimizer</a:t>
            </a:r>
          </a:p>
        </p:txBody>
      </p:sp>
      <p:sp>
        <p:nvSpPr>
          <p:cNvPr id="13" name="Rectangle: Rounded Corners 12">
            <a:extLst>
              <a:ext uri="{FF2B5EF4-FFF2-40B4-BE49-F238E27FC236}">
                <a16:creationId xmlns:a16="http://schemas.microsoft.com/office/drawing/2014/main" id="{CF25ACEE-7AA7-A2AE-5AD0-9FBB555693EE}"/>
              </a:ext>
            </a:extLst>
          </p:cNvPr>
          <p:cNvSpPr/>
          <p:nvPr/>
        </p:nvSpPr>
        <p:spPr>
          <a:xfrm>
            <a:off x="6672591" y="3090106"/>
            <a:ext cx="652186" cy="2948349"/>
          </a:xfrm>
          <a:prstGeom prst="roundRect">
            <a:avLst/>
          </a:prstGeom>
          <a:solidFill>
            <a:schemeClr val="accent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400">
                <a:solidFill>
                  <a:schemeClr val="tx1"/>
                </a:solidFill>
                <a:latin typeface="Segoe UI" panose="020B0502040204020203" pitchFamily="34" charset="0"/>
                <a:cs typeface="Segoe UI" panose="020B0502040204020203" pitchFamily="34" charset="0"/>
              </a:rPr>
              <a:t>Controller</a:t>
            </a:r>
          </a:p>
        </p:txBody>
      </p:sp>
      <p:sp>
        <p:nvSpPr>
          <p:cNvPr id="14" name="TextBox 13">
            <a:extLst>
              <a:ext uri="{FF2B5EF4-FFF2-40B4-BE49-F238E27FC236}">
                <a16:creationId xmlns:a16="http://schemas.microsoft.com/office/drawing/2014/main" id="{1794E058-E513-F0E8-6C60-97C1A3FFEFAF}"/>
              </a:ext>
            </a:extLst>
          </p:cNvPr>
          <p:cNvSpPr txBox="1"/>
          <p:nvPr/>
        </p:nvSpPr>
        <p:spPr>
          <a:xfrm>
            <a:off x="9404130" y="2871263"/>
            <a:ext cx="1793107" cy="400110"/>
          </a:xfrm>
          <a:prstGeom prst="rect">
            <a:avLst/>
          </a:prstGeom>
          <a:noFill/>
        </p:spPr>
        <p:txBody>
          <a:bodyPr wrap="square" rtlCol="0">
            <a:spAutoFit/>
          </a:bodyPr>
          <a:lstStyle/>
          <a:p>
            <a:pPr algn="ctr"/>
            <a:r>
              <a:rPr lang="en-US" sz="2000">
                <a:latin typeface="Segoe UI" panose="020B0502040204020203" pitchFamily="34" charset="0"/>
                <a:cs typeface="Segoe UI" panose="020B0502040204020203" pitchFamily="34" charset="0"/>
              </a:rPr>
              <a:t>Workload</a:t>
            </a:r>
          </a:p>
        </p:txBody>
      </p:sp>
      <p:cxnSp>
        <p:nvCxnSpPr>
          <p:cNvPr id="15" name="Straight Arrow Connector 14">
            <a:extLst>
              <a:ext uri="{FF2B5EF4-FFF2-40B4-BE49-F238E27FC236}">
                <a16:creationId xmlns:a16="http://schemas.microsoft.com/office/drawing/2014/main" id="{94EF238B-76B0-EE63-7CF5-37870C604A0A}"/>
              </a:ext>
            </a:extLst>
          </p:cNvPr>
          <p:cNvCxnSpPr>
            <a:cxnSpLocks/>
          </p:cNvCxnSpPr>
          <p:nvPr/>
        </p:nvCxnSpPr>
        <p:spPr>
          <a:xfrm flipV="1">
            <a:off x="7482907" y="3598188"/>
            <a:ext cx="2363079" cy="1924365"/>
          </a:xfrm>
          <a:prstGeom prst="straightConnector1">
            <a:avLst/>
          </a:prstGeom>
          <a:ln w="38100">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1D8338A-375F-E434-572B-33A073211BC2}"/>
              </a:ext>
            </a:extLst>
          </p:cNvPr>
          <p:cNvCxnSpPr>
            <a:cxnSpLocks/>
          </p:cNvCxnSpPr>
          <p:nvPr/>
        </p:nvCxnSpPr>
        <p:spPr>
          <a:xfrm>
            <a:off x="10349638" y="4126333"/>
            <a:ext cx="3941" cy="969721"/>
          </a:xfrm>
          <a:prstGeom prst="straightConnector1">
            <a:avLst/>
          </a:prstGeom>
          <a:ln w="38100">
            <a:solidFill>
              <a:srgbClr val="C00000"/>
            </a:solidFill>
            <a:prstDash val="lgDashDotDot"/>
            <a:tailEnd type="triangle"/>
          </a:ln>
        </p:spPr>
        <p:style>
          <a:lnRef idx="1">
            <a:schemeClr val="accent1"/>
          </a:lnRef>
          <a:fillRef idx="0">
            <a:schemeClr val="accent1"/>
          </a:fillRef>
          <a:effectRef idx="0">
            <a:schemeClr val="accent1"/>
          </a:effectRef>
          <a:fontRef idx="minor">
            <a:schemeClr val="tx1"/>
          </a:fontRef>
        </p:style>
      </p:cxnSp>
      <p:pic>
        <p:nvPicPr>
          <p:cNvPr id="17" name="Graphic 16" descr="Cmd Terminal with solid fill">
            <a:extLst>
              <a:ext uri="{FF2B5EF4-FFF2-40B4-BE49-F238E27FC236}">
                <a16:creationId xmlns:a16="http://schemas.microsoft.com/office/drawing/2014/main" id="{C234EF39-8111-C708-F351-36B5B93824C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892098" y="3139836"/>
            <a:ext cx="914400" cy="914400"/>
          </a:xfrm>
          <a:prstGeom prst="rect">
            <a:avLst/>
          </a:prstGeom>
        </p:spPr>
      </p:pic>
      <p:sp>
        <p:nvSpPr>
          <p:cNvPr id="19" name="TextBox 18">
            <a:extLst>
              <a:ext uri="{FF2B5EF4-FFF2-40B4-BE49-F238E27FC236}">
                <a16:creationId xmlns:a16="http://schemas.microsoft.com/office/drawing/2014/main" id="{EA292E28-AF26-17E4-7D91-53623FFD16C7}"/>
              </a:ext>
            </a:extLst>
          </p:cNvPr>
          <p:cNvSpPr txBox="1"/>
          <p:nvPr/>
        </p:nvSpPr>
        <p:spPr>
          <a:xfrm>
            <a:off x="9768651" y="5391461"/>
            <a:ext cx="1204029" cy="707886"/>
          </a:xfrm>
          <a:prstGeom prst="rect">
            <a:avLst/>
          </a:prstGeom>
          <a:noFill/>
        </p:spPr>
        <p:txBody>
          <a:bodyPr wrap="square" rtlCol="0">
            <a:spAutoFit/>
          </a:bodyPr>
          <a:lstStyle/>
          <a:p>
            <a:pPr algn="ctr"/>
            <a:r>
              <a:rPr lang="en-US" sz="2000" b="1">
                <a:latin typeface="Segoe UI" panose="020B0502040204020203" pitchFamily="34" charset="0"/>
                <a:cs typeface="Segoe UI" panose="020B0502040204020203" pitchFamily="34" charset="0"/>
              </a:rPr>
              <a:t>Tiering system</a:t>
            </a:r>
          </a:p>
        </p:txBody>
      </p:sp>
      <p:cxnSp>
        <p:nvCxnSpPr>
          <p:cNvPr id="20" name="Straight Arrow Connector 19">
            <a:extLst>
              <a:ext uri="{FF2B5EF4-FFF2-40B4-BE49-F238E27FC236}">
                <a16:creationId xmlns:a16="http://schemas.microsoft.com/office/drawing/2014/main" id="{8FC57017-03C2-E81E-26CE-7B7E0C0A5E65}"/>
              </a:ext>
            </a:extLst>
          </p:cNvPr>
          <p:cNvCxnSpPr>
            <a:cxnSpLocks/>
          </p:cNvCxnSpPr>
          <p:nvPr/>
        </p:nvCxnSpPr>
        <p:spPr>
          <a:xfrm>
            <a:off x="7371022" y="3527758"/>
            <a:ext cx="2467432" cy="0"/>
          </a:xfrm>
          <a:prstGeom prst="straightConnector1">
            <a:avLst/>
          </a:prstGeom>
          <a:ln w="3810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99C510E2-152E-222B-5711-5B620E1217DF}"/>
              </a:ext>
            </a:extLst>
          </p:cNvPr>
          <p:cNvCxnSpPr>
            <a:cxnSpLocks/>
            <a:stCxn id="8" idx="3"/>
          </p:cNvCxnSpPr>
          <p:nvPr/>
        </p:nvCxnSpPr>
        <p:spPr>
          <a:xfrm>
            <a:off x="4151382" y="3554238"/>
            <a:ext cx="2473293" cy="0"/>
          </a:xfrm>
          <a:prstGeom prst="straightConnector1">
            <a:avLst/>
          </a:prstGeom>
          <a:ln w="3810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D0E5413-DD74-AFD1-2EE2-B533C2895F45}"/>
              </a:ext>
            </a:extLst>
          </p:cNvPr>
          <p:cNvCxnSpPr>
            <a:cxnSpLocks/>
            <a:stCxn id="7" idx="0"/>
            <a:endCxn id="8" idx="2"/>
          </p:cNvCxnSpPr>
          <p:nvPr/>
        </p:nvCxnSpPr>
        <p:spPr>
          <a:xfrm flipH="1" flipV="1">
            <a:off x="3575684" y="4148522"/>
            <a:ext cx="12621" cy="740316"/>
          </a:xfrm>
          <a:prstGeom prst="straightConnector1">
            <a:avLst/>
          </a:prstGeom>
          <a:ln w="3810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A5DE2587-D683-3CA9-CAF2-C1D6D8F32EFE}"/>
              </a:ext>
            </a:extLst>
          </p:cNvPr>
          <p:cNvSpPr txBox="1"/>
          <p:nvPr/>
        </p:nvSpPr>
        <p:spPr>
          <a:xfrm>
            <a:off x="4443653" y="5657355"/>
            <a:ext cx="1715222" cy="646331"/>
          </a:xfrm>
          <a:prstGeom prst="rect">
            <a:avLst/>
          </a:prstGeom>
          <a:noFill/>
        </p:spPr>
        <p:txBody>
          <a:bodyPr wrap="square" rtlCol="0">
            <a:spAutoFit/>
          </a:bodyPr>
          <a:lstStyle/>
          <a:p>
            <a:pPr algn="ctr"/>
            <a:r>
              <a:rPr lang="en-US" b="1">
                <a:solidFill>
                  <a:srgbClr val="C00000"/>
                </a:solidFill>
                <a:latin typeface="Segoe UI" panose="020B0502040204020203" pitchFamily="34" charset="0"/>
                <a:cs typeface="Segoe UI" panose="020B0502040204020203" pitchFamily="34" charset="0"/>
              </a:rPr>
              <a:t>Suggest Configuration</a:t>
            </a:r>
          </a:p>
        </p:txBody>
      </p:sp>
      <p:sp>
        <p:nvSpPr>
          <p:cNvPr id="24" name="TextBox 23">
            <a:extLst>
              <a:ext uri="{FF2B5EF4-FFF2-40B4-BE49-F238E27FC236}">
                <a16:creationId xmlns:a16="http://schemas.microsoft.com/office/drawing/2014/main" id="{F9D28195-2459-E6F9-A927-74BB8E9C0F77}"/>
              </a:ext>
            </a:extLst>
          </p:cNvPr>
          <p:cNvSpPr txBox="1"/>
          <p:nvPr/>
        </p:nvSpPr>
        <p:spPr>
          <a:xfrm>
            <a:off x="9814757" y="4410186"/>
            <a:ext cx="1097155" cy="369332"/>
          </a:xfrm>
          <a:prstGeom prst="rect">
            <a:avLst/>
          </a:prstGeom>
          <a:solidFill>
            <a:schemeClr val="accent4">
              <a:lumMod val="20000"/>
              <a:lumOff val="80000"/>
            </a:schemeClr>
          </a:solidFill>
        </p:spPr>
        <p:txBody>
          <a:bodyPr wrap="square" rtlCol="0">
            <a:spAutoFit/>
          </a:bodyPr>
          <a:lstStyle/>
          <a:p>
            <a:pPr algn="ctr"/>
            <a:r>
              <a:rPr lang="en-US" b="1">
                <a:solidFill>
                  <a:srgbClr val="C00000"/>
                </a:solidFill>
                <a:latin typeface="Segoe UI" panose="020B0502040204020203" pitchFamily="34" charset="0"/>
                <a:cs typeface="Segoe UI" panose="020B0502040204020203" pitchFamily="34" charset="0"/>
              </a:rPr>
              <a:t>Execute</a:t>
            </a:r>
          </a:p>
        </p:txBody>
      </p:sp>
      <p:sp>
        <p:nvSpPr>
          <p:cNvPr id="25" name="TextBox 24">
            <a:extLst>
              <a:ext uri="{FF2B5EF4-FFF2-40B4-BE49-F238E27FC236}">
                <a16:creationId xmlns:a16="http://schemas.microsoft.com/office/drawing/2014/main" id="{C8F550E5-DF75-5C34-EE17-E56236B99C70}"/>
              </a:ext>
            </a:extLst>
          </p:cNvPr>
          <p:cNvSpPr txBox="1"/>
          <p:nvPr/>
        </p:nvSpPr>
        <p:spPr>
          <a:xfrm>
            <a:off x="7640283" y="2210586"/>
            <a:ext cx="1695796" cy="1200329"/>
          </a:xfrm>
          <a:prstGeom prst="rect">
            <a:avLst/>
          </a:prstGeom>
          <a:noFill/>
        </p:spPr>
        <p:txBody>
          <a:bodyPr wrap="square" rtlCol="0">
            <a:spAutoFit/>
          </a:bodyPr>
          <a:lstStyle/>
          <a:p>
            <a:pPr algn="ctr"/>
            <a:r>
              <a:rPr lang="en-US" b="1">
                <a:solidFill>
                  <a:srgbClr val="C00000"/>
                </a:solidFill>
                <a:latin typeface="Segoe UI" panose="020B0502040204020203" pitchFamily="34" charset="0"/>
                <a:cs typeface="Segoe UI" panose="020B0502040204020203" pitchFamily="34" charset="0"/>
              </a:rPr>
              <a:t>Performance metric (throughput/</a:t>
            </a:r>
            <a:br>
              <a:rPr lang="en-US" b="1">
                <a:solidFill>
                  <a:srgbClr val="C00000"/>
                </a:solidFill>
                <a:latin typeface="Segoe UI" panose="020B0502040204020203" pitchFamily="34" charset="0"/>
                <a:cs typeface="Segoe UI" panose="020B0502040204020203" pitchFamily="34" charset="0"/>
              </a:rPr>
            </a:br>
            <a:r>
              <a:rPr lang="en-US" b="1">
                <a:solidFill>
                  <a:srgbClr val="C00000"/>
                </a:solidFill>
                <a:latin typeface="Segoe UI" panose="020B0502040204020203" pitchFamily="34" charset="0"/>
                <a:cs typeface="Segoe UI" panose="020B0502040204020203" pitchFamily="34" charset="0"/>
              </a:rPr>
              <a:t>latency)</a:t>
            </a:r>
          </a:p>
        </p:txBody>
      </p:sp>
      <p:sp>
        <p:nvSpPr>
          <p:cNvPr id="26" name="TextBox 25">
            <a:extLst>
              <a:ext uri="{FF2B5EF4-FFF2-40B4-BE49-F238E27FC236}">
                <a16:creationId xmlns:a16="http://schemas.microsoft.com/office/drawing/2014/main" id="{37BA9F3B-F5D8-147D-AEEF-43416094E5B0}"/>
              </a:ext>
            </a:extLst>
          </p:cNvPr>
          <p:cNvSpPr txBox="1"/>
          <p:nvPr/>
        </p:nvSpPr>
        <p:spPr>
          <a:xfrm rot="19236609">
            <a:off x="7657760" y="4317725"/>
            <a:ext cx="1397125" cy="369332"/>
          </a:xfrm>
          <a:prstGeom prst="rect">
            <a:avLst/>
          </a:prstGeom>
          <a:noFill/>
        </p:spPr>
        <p:txBody>
          <a:bodyPr wrap="square" rtlCol="0">
            <a:spAutoFit/>
          </a:bodyPr>
          <a:lstStyle/>
          <a:p>
            <a:pPr algn="ctr"/>
            <a:r>
              <a:rPr lang="en-US" b="1">
                <a:solidFill>
                  <a:srgbClr val="C00000"/>
                </a:solidFill>
                <a:latin typeface="Segoe UI" panose="020B0502040204020203" pitchFamily="34" charset="0"/>
                <a:cs typeface="Segoe UI" panose="020B0502040204020203" pitchFamily="34" charset="0"/>
              </a:rPr>
              <a:t>Invoke</a:t>
            </a:r>
          </a:p>
        </p:txBody>
      </p:sp>
      <p:sp>
        <p:nvSpPr>
          <p:cNvPr id="27" name="TextBox 26">
            <a:extLst>
              <a:ext uri="{FF2B5EF4-FFF2-40B4-BE49-F238E27FC236}">
                <a16:creationId xmlns:a16="http://schemas.microsoft.com/office/drawing/2014/main" id="{4CAC30A7-C6B6-6490-9C65-51F07E9419CF}"/>
              </a:ext>
            </a:extLst>
          </p:cNvPr>
          <p:cNvSpPr txBox="1"/>
          <p:nvPr/>
        </p:nvSpPr>
        <p:spPr>
          <a:xfrm>
            <a:off x="7815649" y="5690718"/>
            <a:ext cx="1397125" cy="369332"/>
          </a:xfrm>
          <a:prstGeom prst="rect">
            <a:avLst/>
          </a:prstGeom>
          <a:noFill/>
        </p:spPr>
        <p:txBody>
          <a:bodyPr wrap="square" rtlCol="0">
            <a:spAutoFit/>
          </a:bodyPr>
          <a:lstStyle/>
          <a:p>
            <a:pPr algn="ctr"/>
            <a:r>
              <a:rPr lang="en-US" b="1">
                <a:solidFill>
                  <a:srgbClr val="C00000"/>
                </a:solidFill>
                <a:latin typeface="Segoe UI" panose="020B0502040204020203" pitchFamily="34" charset="0"/>
                <a:cs typeface="Segoe UI" panose="020B0502040204020203" pitchFamily="34" charset="0"/>
              </a:rPr>
              <a:t>Set Config</a:t>
            </a:r>
          </a:p>
        </p:txBody>
      </p:sp>
      <p:cxnSp>
        <p:nvCxnSpPr>
          <p:cNvPr id="28" name="Straight Arrow Connector 27">
            <a:extLst>
              <a:ext uri="{FF2B5EF4-FFF2-40B4-BE49-F238E27FC236}">
                <a16:creationId xmlns:a16="http://schemas.microsoft.com/office/drawing/2014/main" id="{20F9CC7B-2BC9-D0C3-EF93-879E322418E0}"/>
              </a:ext>
            </a:extLst>
          </p:cNvPr>
          <p:cNvCxnSpPr>
            <a:cxnSpLocks/>
          </p:cNvCxnSpPr>
          <p:nvPr/>
        </p:nvCxnSpPr>
        <p:spPr>
          <a:xfrm>
            <a:off x="7495593" y="5639396"/>
            <a:ext cx="2250313" cy="17959"/>
          </a:xfrm>
          <a:prstGeom prst="straightConnector1">
            <a:avLst/>
          </a:prstGeom>
          <a:ln w="38100">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21649F03-BC8E-445A-7DE3-6D7DBCF673D9}"/>
              </a:ext>
            </a:extLst>
          </p:cNvPr>
          <p:cNvSpPr txBox="1"/>
          <p:nvPr/>
        </p:nvSpPr>
        <p:spPr>
          <a:xfrm>
            <a:off x="4530417" y="2869732"/>
            <a:ext cx="1715222" cy="646331"/>
          </a:xfrm>
          <a:prstGeom prst="rect">
            <a:avLst/>
          </a:prstGeom>
          <a:noFill/>
        </p:spPr>
        <p:txBody>
          <a:bodyPr wrap="square" rtlCol="0">
            <a:spAutoFit/>
          </a:bodyPr>
          <a:lstStyle/>
          <a:p>
            <a:pPr algn="ctr"/>
            <a:r>
              <a:rPr lang="en-US" b="1">
                <a:solidFill>
                  <a:srgbClr val="C00000"/>
                </a:solidFill>
                <a:latin typeface="Segoe UI" panose="020B0502040204020203" pitchFamily="34" charset="0"/>
                <a:cs typeface="Segoe UI" panose="020B0502040204020203" pitchFamily="34" charset="0"/>
              </a:rPr>
              <a:t>Register Observation</a:t>
            </a:r>
          </a:p>
        </p:txBody>
      </p:sp>
      <p:sp>
        <p:nvSpPr>
          <p:cNvPr id="30" name="TextBox 29">
            <a:extLst>
              <a:ext uri="{FF2B5EF4-FFF2-40B4-BE49-F238E27FC236}">
                <a16:creationId xmlns:a16="http://schemas.microsoft.com/office/drawing/2014/main" id="{BEB0512F-0C65-9D56-4AF4-A2994A14D43D}"/>
              </a:ext>
            </a:extLst>
          </p:cNvPr>
          <p:cNvSpPr txBox="1"/>
          <p:nvPr/>
        </p:nvSpPr>
        <p:spPr>
          <a:xfrm>
            <a:off x="2014982" y="4094215"/>
            <a:ext cx="1715222" cy="646331"/>
          </a:xfrm>
          <a:prstGeom prst="rect">
            <a:avLst/>
          </a:prstGeom>
          <a:noFill/>
        </p:spPr>
        <p:txBody>
          <a:bodyPr wrap="square" lIns="91440" tIns="45720" rIns="91440" bIns="45720" rtlCol="0" anchor="t">
            <a:spAutoFit/>
          </a:bodyPr>
          <a:lstStyle/>
          <a:p>
            <a:pPr algn="ctr"/>
            <a:r>
              <a:rPr lang="en-US" b="1" dirty="0">
                <a:solidFill>
                  <a:srgbClr val="C00000"/>
                </a:solidFill>
                <a:latin typeface="Segoe UI"/>
                <a:cs typeface="Segoe UI"/>
              </a:rPr>
              <a:t>Update Optimizer</a:t>
            </a:r>
          </a:p>
        </p:txBody>
      </p:sp>
      <p:sp>
        <p:nvSpPr>
          <p:cNvPr id="3" name="TextBox 2">
            <a:extLst>
              <a:ext uri="{FF2B5EF4-FFF2-40B4-BE49-F238E27FC236}">
                <a16:creationId xmlns:a16="http://schemas.microsoft.com/office/drawing/2014/main" id="{73385EE4-C3C9-8C90-E272-E8BE63563032}"/>
              </a:ext>
            </a:extLst>
          </p:cNvPr>
          <p:cNvSpPr txBox="1"/>
          <p:nvPr/>
        </p:nvSpPr>
        <p:spPr>
          <a:xfrm>
            <a:off x="838200" y="1521452"/>
            <a:ext cx="6802083" cy="851297"/>
          </a:xfrm>
          <a:prstGeom prst="roundRect">
            <a:avLst/>
          </a:prstGeom>
          <a:solidFill>
            <a:schemeClr val="accent6">
              <a:lumMod val="20000"/>
              <a:lumOff val="80000"/>
            </a:schemeClr>
          </a:solidFill>
          <a:ln>
            <a:noFill/>
          </a:ln>
          <a:effectLst>
            <a:outerShdw blurRad="50800" dist="38100" dir="2700000" algn="tl" rotWithShape="0">
              <a:prstClr val="black">
                <a:alpha val="40000"/>
              </a:prstClr>
            </a:outerShdw>
          </a:effectLst>
        </p:spPr>
        <p:txBody>
          <a:bodyPr wrap="square" lIns="91440" tIns="45720" rIns="91440" bIns="45720" rtlCol="0" anchor="t">
            <a:spAutoFit/>
          </a:bodyPr>
          <a:lstStyle/>
          <a:p>
            <a:r>
              <a:rPr lang="en-IN" sz="2200" b="1">
                <a:latin typeface="Segoe UI"/>
                <a:cs typeface="Segoe UI"/>
              </a:rPr>
              <a:t>Approach</a:t>
            </a:r>
            <a:r>
              <a:rPr lang="en-IN" sz="2200">
                <a:latin typeface="Segoe UI"/>
                <a:cs typeface="Segoe UI"/>
              </a:rPr>
              <a:t>: </a:t>
            </a:r>
            <a:r>
              <a:rPr lang="en-US" sz="2200">
                <a:latin typeface="Segoe UI"/>
                <a:cs typeface="Segoe UI"/>
              </a:rPr>
              <a:t>Utilize </a:t>
            </a:r>
            <a:r>
              <a:rPr lang="en-US" sz="2200" i="1">
                <a:latin typeface="Segoe UI"/>
                <a:cs typeface="Segoe UI"/>
              </a:rPr>
              <a:t>Bayesian Optimization</a:t>
            </a:r>
            <a:r>
              <a:rPr lang="en-US" sz="2200" b="1">
                <a:latin typeface="Segoe UI"/>
                <a:cs typeface="Segoe UI"/>
              </a:rPr>
              <a:t> </a:t>
            </a:r>
            <a:r>
              <a:rPr lang="en-US" sz="2200">
                <a:latin typeface="Segoe UI"/>
                <a:cs typeface="Segoe UI"/>
              </a:rPr>
              <a:t>to identify best parameter configurations efficiently</a:t>
            </a:r>
            <a:endParaRPr lang="en-IN" sz="2200">
              <a:latin typeface="Segoe UI"/>
              <a:cs typeface="Segoe UI"/>
            </a:endParaRPr>
          </a:p>
        </p:txBody>
      </p:sp>
      <p:sp>
        <p:nvSpPr>
          <p:cNvPr id="18" name="Slide Number Placeholder 10">
            <a:extLst>
              <a:ext uri="{FF2B5EF4-FFF2-40B4-BE49-F238E27FC236}">
                <a16:creationId xmlns:a16="http://schemas.microsoft.com/office/drawing/2014/main" id="{098EC17A-C769-1272-8DEC-95213DA6D4E6}"/>
              </a:ext>
            </a:extLst>
          </p:cNvPr>
          <p:cNvSpPr txBox="1">
            <a:spLocks/>
          </p:cNvSpPr>
          <p:nvPr/>
        </p:nvSpPr>
        <p:spPr>
          <a:xfrm>
            <a:off x="8610600" y="6356350"/>
            <a:ext cx="2743200" cy="365125"/>
          </a:xfrm>
          <a:prstGeom prst="rect">
            <a:avLst/>
          </a:prstGeom>
        </p:spPr>
        <p:txBody>
          <a:bodyPr anchor="ctr"/>
          <a:lstStyle>
            <a:defPPr>
              <a:defRPr lang="en-US"/>
            </a:defPPr>
            <a:lvl1pPr marL="0" algn="r" defTabSz="914400" rtl="0" eaLnBrk="1" latinLnBrk="0" hangingPunct="1">
              <a:defRPr sz="1200" kern="1200">
                <a:solidFill>
                  <a:schemeClr val="tx1">
                    <a:lumMod val="50000"/>
                    <a:lumOff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mtClean="0"/>
              <a:pPr/>
              <a:t>17</a:t>
            </a:fld>
            <a:endParaRPr lang="en-US"/>
          </a:p>
        </p:txBody>
      </p:sp>
    </p:spTree>
    <p:extLst>
      <p:ext uri="{BB962C8B-B14F-4D97-AF65-F5344CB8AC3E}">
        <p14:creationId xmlns:p14="http://schemas.microsoft.com/office/powerpoint/2010/main" val="3719110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3" grpId="0"/>
      <p:bldP spid="24" grpId="0" animBg="1"/>
      <p:bldP spid="25" grpId="0"/>
      <p:bldP spid="26" grpId="0"/>
      <p:bldP spid="27" grpId="0"/>
      <p:bldP spid="29" grpId="0"/>
      <p:bldP spid="3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4B87B6-1196-188D-F874-64090C02B8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BCADDF-FC0E-64FD-8B29-9AF1C9198FB4}"/>
              </a:ext>
            </a:extLst>
          </p:cNvPr>
          <p:cNvSpPr>
            <a:spLocks noGrp="1"/>
          </p:cNvSpPr>
          <p:nvPr>
            <p:ph type="title"/>
          </p:nvPr>
        </p:nvSpPr>
        <p:spPr>
          <a:xfrm>
            <a:off x="838200" y="365125"/>
            <a:ext cx="10515600" cy="1325563"/>
          </a:xfrm>
        </p:spPr>
        <p:txBody>
          <a:bodyPr/>
          <a:lstStyle/>
          <a:p>
            <a:r>
              <a:rPr lang="en-US">
                <a:latin typeface="Segoe UI Semibold"/>
                <a:cs typeface="Segoe UI Semibold"/>
              </a:rPr>
              <a:t>Performance benefits</a:t>
            </a:r>
            <a:endParaRPr lang="en-US"/>
          </a:p>
        </p:txBody>
      </p:sp>
      <p:sp>
        <p:nvSpPr>
          <p:cNvPr id="4" name="TextBox 15">
            <a:extLst>
              <a:ext uri="{FF2B5EF4-FFF2-40B4-BE49-F238E27FC236}">
                <a16:creationId xmlns:a16="http://schemas.microsoft.com/office/drawing/2014/main" id="{0978FB3A-D8CB-4C7C-9475-67B947D57D89}"/>
              </a:ext>
            </a:extLst>
          </p:cNvPr>
          <p:cNvSpPr txBox="1"/>
          <p:nvPr/>
        </p:nvSpPr>
        <p:spPr>
          <a:xfrm>
            <a:off x="731145" y="5719745"/>
            <a:ext cx="10729710" cy="738664"/>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0" i="0">
                <a:solidFill>
                  <a:srgbClr val="222222"/>
                </a:solidFill>
                <a:effectLst/>
                <a:latin typeface="Segoe UI Light"/>
                <a:cs typeface="Segoe UI Light"/>
              </a:rPr>
              <a:t>[1] Raybuck A., et al. "</a:t>
            </a:r>
            <a:r>
              <a:rPr lang="en-US" sz="1400" b="0" i="0" err="1">
                <a:solidFill>
                  <a:srgbClr val="222222"/>
                </a:solidFill>
                <a:effectLst/>
                <a:latin typeface="Segoe UI Light"/>
                <a:cs typeface="Segoe UI Light"/>
              </a:rPr>
              <a:t>Hemem</a:t>
            </a:r>
            <a:r>
              <a:rPr lang="en-US" sz="1400" b="0" i="0">
                <a:solidFill>
                  <a:srgbClr val="222222"/>
                </a:solidFill>
                <a:effectLst/>
                <a:latin typeface="Segoe UI Light"/>
                <a:cs typeface="Segoe UI Light"/>
              </a:rPr>
              <a:t>: Scalable tiered memory management for big data applications and real NVM“ at SOSP 2021.</a:t>
            </a:r>
          </a:p>
          <a:p>
            <a:r>
              <a:rPr lang="en-US" sz="1400">
                <a:solidFill>
                  <a:srgbClr val="222222"/>
                </a:solidFill>
                <a:latin typeface="Segoe UI Light"/>
                <a:cs typeface="Segoe UI Light"/>
              </a:rPr>
              <a:t>[2] T. Lee, et.al. ”</a:t>
            </a:r>
            <a:r>
              <a:rPr lang="en-US" sz="1400" err="1">
                <a:solidFill>
                  <a:srgbClr val="222222"/>
                </a:solidFill>
                <a:latin typeface="Segoe UI Light"/>
                <a:cs typeface="Segoe UI Light"/>
              </a:rPr>
              <a:t>Memtis</a:t>
            </a:r>
            <a:r>
              <a:rPr lang="en-US" sz="1400">
                <a:solidFill>
                  <a:srgbClr val="222222"/>
                </a:solidFill>
                <a:latin typeface="Segoe UI Light"/>
                <a:cs typeface="Segoe UI Light"/>
              </a:rPr>
              <a:t>: Efficient memory tiering with dynamic page classification and page size determination at SOSP 2023.</a:t>
            </a:r>
            <a:endParaRPr lang="en-US" sz="1400">
              <a:solidFill>
                <a:srgbClr val="000000"/>
              </a:solidFill>
              <a:latin typeface="Segoe UI Light"/>
              <a:cs typeface="Segoe UI Light"/>
            </a:endParaRPr>
          </a:p>
          <a:p>
            <a:r>
              <a:rPr lang="en-US" sz="1400">
                <a:solidFill>
                  <a:srgbClr val="222222"/>
                </a:solidFill>
                <a:latin typeface="Segoe UI Light"/>
                <a:cs typeface="Segoe UI Light"/>
              </a:rPr>
              <a:t>[3] K. Lee, et.al. “Improving Key-Value Cache Performance With Heterogeneous Memory Tiering” at IEEE Micro 2024.</a:t>
            </a:r>
            <a:endParaRPr lang="en-US" sz="1400">
              <a:latin typeface="Segoe UI Light" panose="020B0502040204020203" pitchFamily="34" charset="0"/>
              <a:cs typeface="Segoe UI Light" panose="020B0502040204020203" pitchFamily="34" charset="0"/>
            </a:endParaRPr>
          </a:p>
        </p:txBody>
      </p:sp>
      <p:sp>
        <p:nvSpPr>
          <p:cNvPr id="14" name="Slide Number Placeholder 13">
            <a:extLst>
              <a:ext uri="{FF2B5EF4-FFF2-40B4-BE49-F238E27FC236}">
                <a16:creationId xmlns:a16="http://schemas.microsoft.com/office/drawing/2014/main" id="{E0D7A9BE-A9D9-E69B-0F09-1C26DB833B70}"/>
              </a:ext>
            </a:extLst>
          </p:cNvPr>
          <p:cNvSpPr>
            <a:spLocks noGrp="1"/>
          </p:cNvSpPr>
          <p:nvPr>
            <p:ph type="sldNum" sz="quarter" idx="4"/>
          </p:nvPr>
        </p:nvSpPr>
        <p:spPr>
          <a:xfrm>
            <a:off x="8610600" y="6356350"/>
            <a:ext cx="2743200" cy="365125"/>
          </a:xfrm>
          <a:prstGeom prst="rect">
            <a:avLst/>
          </a:prstGeom>
        </p:spPr>
        <p:txBody>
          <a:bodyPr anchor="ctr"/>
          <a:lstStyle>
            <a:defPPr>
              <a:defRPr lang="en-US"/>
            </a:defPPr>
            <a:lvl1pPr marL="0" algn="r" defTabSz="914400" rtl="0" eaLnBrk="1" latinLnBrk="0" hangingPunct="1">
              <a:defRPr sz="1200" kern="1200">
                <a:solidFill>
                  <a:schemeClr val="tx1">
                    <a:lumMod val="50000"/>
                    <a:lumOff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mtClean="0"/>
              <a:pPr/>
              <a:t>18</a:t>
            </a:fld>
            <a:endParaRPr lang="en-US"/>
          </a:p>
        </p:txBody>
      </p:sp>
      <p:pic>
        <p:nvPicPr>
          <p:cNvPr id="7" name="Picture 6">
            <a:extLst>
              <a:ext uri="{FF2B5EF4-FFF2-40B4-BE49-F238E27FC236}">
                <a16:creationId xmlns:a16="http://schemas.microsoft.com/office/drawing/2014/main" id="{DAD8895A-6769-D954-8F20-94C7B0BEB256}"/>
              </a:ext>
            </a:extLst>
          </p:cNvPr>
          <p:cNvPicPr>
            <a:picLocks noChangeAspect="1"/>
          </p:cNvPicPr>
          <p:nvPr/>
        </p:nvPicPr>
        <p:blipFill>
          <a:blip r:embed="rId3"/>
          <a:stretch>
            <a:fillRect/>
          </a:stretch>
        </p:blipFill>
        <p:spPr>
          <a:xfrm>
            <a:off x="1120578" y="1596484"/>
            <a:ext cx="9950843" cy="3172788"/>
          </a:xfrm>
          <a:prstGeom prst="rect">
            <a:avLst/>
          </a:prstGeom>
        </p:spPr>
      </p:pic>
      <p:sp>
        <p:nvSpPr>
          <p:cNvPr id="3" name="TextBox 2">
            <a:extLst>
              <a:ext uri="{FF2B5EF4-FFF2-40B4-BE49-F238E27FC236}">
                <a16:creationId xmlns:a16="http://schemas.microsoft.com/office/drawing/2014/main" id="{D825E2A6-FA2B-01D8-EAB3-6933AA0B0637}"/>
              </a:ext>
            </a:extLst>
          </p:cNvPr>
          <p:cNvSpPr txBox="1"/>
          <p:nvPr/>
        </p:nvSpPr>
        <p:spPr>
          <a:xfrm>
            <a:off x="0" y="6492240"/>
            <a:ext cx="1645920" cy="369332"/>
          </a:xfrm>
          <a:prstGeom prst="rect">
            <a:avLst/>
          </a:prstGeom>
          <a:solidFill>
            <a:schemeClr val="bg1">
              <a:lumMod val="85000"/>
            </a:schemeClr>
          </a:solidFill>
        </p:spPr>
        <p:txBody>
          <a:bodyPr wrap="square" lIns="91440" tIns="45720" rIns="91440" bIns="45720" rtlCol="0" anchor="t">
            <a:spAutoFit/>
          </a:bodyPr>
          <a:lstStyle/>
          <a:p>
            <a:r>
              <a:rPr lang="en-US">
                <a:latin typeface="Segoe UI"/>
                <a:cs typeface="Segoe UI"/>
              </a:rPr>
              <a:t>Tuning results</a:t>
            </a:r>
            <a:endParaRPr lang="en-US"/>
          </a:p>
        </p:txBody>
      </p:sp>
    </p:spTree>
    <p:extLst>
      <p:ext uri="{BB962C8B-B14F-4D97-AF65-F5344CB8AC3E}">
        <p14:creationId xmlns:p14="http://schemas.microsoft.com/office/powerpoint/2010/main" val="2528995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650DD4-5F26-9FF4-B8B8-436801F9DE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0DD722-8F02-3D32-B3A3-5A0E2F8972DD}"/>
              </a:ext>
            </a:extLst>
          </p:cNvPr>
          <p:cNvSpPr>
            <a:spLocks noGrp="1"/>
          </p:cNvSpPr>
          <p:nvPr>
            <p:ph type="title"/>
          </p:nvPr>
        </p:nvSpPr>
        <p:spPr>
          <a:xfrm>
            <a:off x="838200" y="365125"/>
            <a:ext cx="10515600" cy="1325563"/>
          </a:xfrm>
        </p:spPr>
        <p:txBody>
          <a:bodyPr/>
          <a:lstStyle/>
          <a:p>
            <a:r>
              <a:rPr lang="en-US"/>
              <a:t>Performance benefits</a:t>
            </a:r>
          </a:p>
        </p:txBody>
      </p:sp>
      <p:sp>
        <p:nvSpPr>
          <p:cNvPr id="4" name="TextBox 15">
            <a:extLst>
              <a:ext uri="{FF2B5EF4-FFF2-40B4-BE49-F238E27FC236}">
                <a16:creationId xmlns:a16="http://schemas.microsoft.com/office/drawing/2014/main" id="{24A5DA3A-5046-6445-A87D-B93AFBD5AD3C}"/>
              </a:ext>
            </a:extLst>
          </p:cNvPr>
          <p:cNvSpPr txBox="1"/>
          <p:nvPr/>
        </p:nvSpPr>
        <p:spPr>
          <a:xfrm>
            <a:off x="731145" y="5719745"/>
            <a:ext cx="10729710" cy="954107"/>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0" i="0">
                <a:solidFill>
                  <a:srgbClr val="222222"/>
                </a:solidFill>
                <a:effectLst/>
                <a:latin typeface="Segoe UI Light"/>
                <a:cs typeface="Segoe UI Light"/>
              </a:rPr>
              <a:t>[1] Raybuck A., et al. "</a:t>
            </a:r>
            <a:r>
              <a:rPr lang="en-US" sz="1400" b="0" i="0" err="1">
                <a:solidFill>
                  <a:srgbClr val="222222"/>
                </a:solidFill>
                <a:effectLst/>
                <a:latin typeface="Segoe UI Light"/>
                <a:cs typeface="Segoe UI Light"/>
              </a:rPr>
              <a:t>Hemem</a:t>
            </a:r>
            <a:r>
              <a:rPr lang="en-US" sz="1400" b="0" i="0">
                <a:solidFill>
                  <a:srgbClr val="222222"/>
                </a:solidFill>
                <a:effectLst/>
                <a:latin typeface="Segoe UI Light"/>
                <a:cs typeface="Segoe UI Light"/>
              </a:rPr>
              <a:t>: Scalable tiered memory management for big data applications and real NVM“ at SOSP 2021.</a:t>
            </a:r>
            <a:endParaRPr lang="en-US" sz="1400" b="0" i="0">
              <a:solidFill>
                <a:srgbClr val="000000"/>
              </a:solidFill>
              <a:effectLst/>
              <a:latin typeface="Segoe UI Light"/>
              <a:cs typeface="Segoe UI Light"/>
            </a:endParaRPr>
          </a:p>
          <a:p>
            <a:r>
              <a:rPr lang="en-US" sz="1400">
                <a:solidFill>
                  <a:srgbClr val="222222"/>
                </a:solidFill>
                <a:latin typeface="Segoe UI Light"/>
                <a:cs typeface="Segoe UI Light"/>
              </a:rPr>
              <a:t>[2] T. Lee, et.al. ”</a:t>
            </a:r>
            <a:r>
              <a:rPr lang="en-US" sz="1400" err="1">
                <a:solidFill>
                  <a:srgbClr val="222222"/>
                </a:solidFill>
                <a:latin typeface="Segoe UI Light"/>
                <a:cs typeface="Segoe UI Light"/>
              </a:rPr>
              <a:t>Memtis</a:t>
            </a:r>
            <a:r>
              <a:rPr lang="en-US" sz="1400">
                <a:solidFill>
                  <a:srgbClr val="222222"/>
                </a:solidFill>
                <a:latin typeface="Segoe UI Light"/>
                <a:cs typeface="Segoe UI Light"/>
              </a:rPr>
              <a:t>: Efficient memory tiering with dynamic page classification and page size determination at SOSP 2023.</a:t>
            </a:r>
            <a:endParaRPr lang="en-US" sz="1400">
              <a:solidFill>
                <a:srgbClr val="000000"/>
              </a:solidFill>
              <a:latin typeface="Segoe UI Light"/>
              <a:cs typeface="Segoe UI Light"/>
            </a:endParaRPr>
          </a:p>
          <a:p>
            <a:r>
              <a:rPr lang="en-US" sz="1400">
                <a:solidFill>
                  <a:srgbClr val="222222"/>
                </a:solidFill>
                <a:latin typeface="Segoe UI Light"/>
                <a:cs typeface="Segoe UI Light"/>
              </a:rPr>
              <a:t>[3] K. Lee, et.al. “Improving Key-Value Cache Performance With Heterogeneous Memory Tiering” at IEEE Micro 2024.</a:t>
            </a:r>
            <a:endParaRPr lang="en-US" sz="1400">
              <a:solidFill>
                <a:srgbClr val="000000"/>
              </a:solidFill>
              <a:latin typeface="Segoe UI Light"/>
              <a:cs typeface="Segoe UI Light"/>
            </a:endParaRPr>
          </a:p>
          <a:p>
            <a:endParaRPr lang="en-US" sz="1400">
              <a:solidFill>
                <a:srgbClr val="222222"/>
              </a:solidFill>
              <a:latin typeface="Segoe UI Light" panose="020B0502040204020203" pitchFamily="34" charset="0"/>
              <a:cs typeface="Segoe UI Light" panose="020B0502040204020203" pitchFamily="34" charset="0"/>
            </a:endParaRPr>
          </a:p>
        </p:txBody>
      </p:sp>
      <p:sp>
        <p:nvSpPr>
          <p:cNvPr id="14" name="Slide Number Placeholder 13">
            <a:extLst>
              <a:ext uri="{FF2B5EF4-FFF2-40B4-BE49-F238E27FC236}">
                <a16:creationId xmlns:a16="http://schemas.microsoft.com/office/drawing/2014/main" id="{B4DA8556-A7A7-EDEE-5C1E-2FACCFADCAB5}"/>
              </a:ext>
            </a:extLst>
          </p:cNvPr>
          <p:cNvSpPr>
            <a:spLocks noGrp="1"/>
          </p:cNvSpPr>
          <p:nvPr>
            <p:ph type="sldNum" sz="quarter" idx="4"/>
          </p:nvPr>
        </p:nvSpPr>
        <p:spPr>
          <a:xfrm>
            <a:off x="8610600" y="6356350"/>
            <a:ext cx="2743200" cy="365125"/>
          </a:xfrm>
          <a:prstGeom prst="rect">
            <a:avLst/>
          </a:prstGeom>
        </p:spPr>
        <p:txBody>
          <a:bodyPr anchor="ctr"/>
          <a:lstStyle>
            <a:defPPr>
              <a:defRPr lang="en-US"/>
            </a:defPPr>
            <a:lvl1pPr marL="0" algn="r" defTabSz="914400" rtl="0" eaLnBrk="1" latinLnBrk="0" hangingPunct="1">
              <a:defRPr sz="1200" kern="1200">
                <a:solidFill>
                  <a:schemeClr val="tx1">
                    <a:lumMod val="50000"/>
                    <a:lumOff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mtClean="0"/>
              <a:pPr/>
              <a:t>19</a:t>
            </a:fld>
            <a:endParaRPr lang="en-US"/>
          </a:p>
        </p:txBody>
      </p:sp>
      <p:pic>
        <p:nvPicPr>
          <p:cNvPr id="7" name="Picture 6">
            <a:extLst>
              <a:ext uri="{FF2B5EF4-FFF2-40B4-BE49-F238E27FC236}">
                <a16:creationId xmlns:a16="http://schemas.microsoft.com/office/drawing/2014/main" id="{B766A4A3-0530-C015-4837-4EB23F4ED309}"/>
              </a:ext>
            </a:extLst>
          </p:cNvPr>
          <p:cNvPicPr>
            <a:picLocks noChangeAspect="1"/>
          </p:cNvPicPr>
          <p:nvPr/>
        </p:nvPicPr>
        <p:blipFill>
          <a:blip r:embed="rId3"/>
          <a:stretch>
            <a:fillRect/>
          </a:stretch>
        </p:blipFill>
        <p:spPr>
          <a:xfrm>
            <a:off x="1120578" y="1596484"/>
            <a:ext cx="9950843" cy="3172787"/>
          </a:xfrm>
          <a:prstGeom prst="rect">
            <a:avLst/>
          </a:prstGeom>
        </p:spPr>
      </p:pic>
      <p:sp>
        <p:nvSpPr>
          <p:cNvPr id="6" name="TextBox 5">
            <a:extLst>
              <a:ext uri="{FF2B5EF4-FFF2-40B4-BE49-F238E27FC236}">
                <a16:creationId xmlns:a16="http://schemas.microsoft.com/office/drawing/2014/main" id="{9CF7D397-402A-853E-719E-423351E112BA}"/>
              </a:ext>
            </a:extLst>
          </p:cNvPr>
          <p:cNvSpPr txBox="1"/>
          <p:nvPr/>
        </p:nvSpPr>
        <p:spPr>
          <a:xfrm>
            <a:off x="0" y="6492240"/>
            <a:ext cx="1645920" cy="369332"/>
          </a:xfrm>
          <a:prstGeom prst="rect">
            <a:avLst/>
          </a:prstGeom>
          <a:solidFill>
            <a:schemeClr val="bg1">
              <a:lumMod val="85000"/>
            </a:schemeClr>
          </a:solidFill>
        </p:spPr>
        <p:txBody>
          <a:bodyPr wrap="square" lIns="91440" tIns="45720" rIns="91440" bIns="45720" rtlCol="0" anchor="t">
            <a:spAutoFit/>
          </a:bodyPr>
          <a:lstStyle/>
          <a:p>
            <a:r>
              <a:rPr lang="en-US">
                <a:latin typeface="Segoe UI"/>
                <a:cs typeface="Segoe UI"/>
              </a:rPr>
              <a:t>Tuning results</a:t>
            </a:r>
            <a:endParaRPr lang="en-US"/>
          </a:p>
        </p:txBody>
      </p:sp>
    </p:spTree>
    <p:extLst>
      <p:ext uri="{BB962C8B-B14F-4D97-AF65-F5344CB8AC3E}">
        <p14:creationId xmlns:p14="http://schemas.microsoft.com/office/powerpoint/2010/main" val="810322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E1A8B-1593-857C-9CBE-E73F26D0F764}"/>
              </a:ext>
            </a:extLst>
          </p:cNvPr>
          <p:cNvSpPr>
            <a:spLocks noGrp="1"/>
          </p:cNvSpPr>
          <p:nvPr>
            <p:ph type="title"/>
          </p:nvPr>
        </p:nvSpPr>
        <p:spPr>
          <a:xfrm>
            <a:off x="838200" y="156117"/>
            <a:ext cx="10515600" cy="1325563"/>
          </a:xfrm>
        </p:spPr>
        <p:txBody>
          <a:bodyPr/>
          <a:lstStyle/>
          <a:p>
            <a:r>
              <a:rPr lang="en-US"/>
              <a:t>Memory: A critical datacenter resource</a:t>
            </a:r>
          </a:p>
        </p:txBody>
      </p:sp>
      <p:sp>
        <p:nvSpPr>
          <p:cNvPr id="4" name="Slide Number Placeholder 3">
            <a:extLst>
              <a:ext uri="{FF2B5EF4-FFF2-40B4-BE49-F238E27FC236}">
                <a16:creationId xmlns:a16="http://schemas.microsoft.com/office/drawing/2014/main" id="{7DC5AB5F-4ECF-99E5-6A27-871008781866}"/>
              </a:ext>
            </a:extLst>
          </p:cNvPr>
          <p:cNvSpPr>
            <a:spLocks noGrp="1"/>
          </p:cNvSpPr>
          <p:nvPr>
            <p:ph type="sldNum" sz="quarter" idx="12"/>
          </p:nvPr>
        </p:nvSpPr>
        <p:spPr>
          <a:prstGeom prst="rect">
            <a:avLst/>
          </a:prstGeom>
        </p:spPr>
        <p:txBody>
          <a:bodyPr anchor="ctr"/>
          <a:lstStyle>
            <a:defPPr>
              <a:defRPr lang="en-US"/>
            </a:defPPr>
            <a:lvl1pPr marL="0" algn="r" defTabSz="914400" rtl="0" eaLnBrk="1" latinLnBrk="0" hangingPunct="1">
              <a:defRPr sz="1200" kern="1200">
                <a:solidFill>
                  <a:schemeClr val="tx1">
                    <a:lumMod val="50000"/>
                    <a:lumOff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mtClean="0"/>
              <a:pPr/>
              <a:t>2</a:t>
            </a:fld>
            <a:endParaRPr lang="en-US"/>
          </a:p>
        </p:txBody>
      </p:sp>
      <p:sp>
        <p:nvSpPr>
          <p:cNvPr id="18" name="Content Placeholder 4">
            <a:extLst>
              <a:ext uri="{FF2B5EF4-FFF2-40B4-BE49-F238E27FC236}">
                <a16:creationId xmlns:a16="http://schemas.microsoft.com/office/drawing/2014/main" id="{F6C9C46F-EC21-1691-DBB3-0741E2E28DF6}"/>
              </a:ext>
            </a:extLst>
          </p:cNvPr>
          <p:cNvSpPr txBox="1">
            <a:spLocks/>
          </p:cNvSpPr>
          <p:nvPr/>
        </p:nvSpPr>
        <p:spPr>
          <a:xfrm>
            <a:off x="838200" y="5291566"/>
            <a:ext cx="4739157" cy="828229"/>
          </a:xfrm>
          <a:prstGeom prst="roundRect">
            <a:avLst/>
          </a:prstGeom>
          <a:solidFill>
            <a:schemeClr val="accent4">
              <a:lumMod val="20000"/>
              <a:lumOff val="80000"/>
            </a:schemeClr>
          </a:solidFill>
          <a:effectLst>
            <a:outerShdw blurRad="50800" dist="38100" dir="2700000" algn="tl" rotWithShape="0">
              <a:prstClr val="black">
                <a:alpha val="40000"/>
              </a:prstClr>
            </a:outerShdw>
          </a:effectLst>
        </p:spPr>
        <p:txBody>
          <a:bodyPr vert="horz" lIns="91440" tIns="45720" rIns="91440" bIns="45720" rtlCol="0" anchor="ctr">
            <a:noAutofit/>
          </a:bodyPr>
          <a:lstStyle>
            <a:lvl1pPr marL="0" indent="0" algn="l" defTabSz="914400" rtl="0" eaLnBrk="1" latinLnBrk="0" hangingPunct="1">
              <a:lnSpc>
                <a:spcPct val="90000"/>
              </a:lnSpc>
              <a:spcBef>
                <a:spcPts val="1000"/>
              </a:spcBef>
              <a:buFontTx/>
              <a:buNone/>
              <a:defRPr sz="3200" kern="1200">
                <a:solidFill>
                  <a:schemeClr val="tx1"/>
                </a:solidFill>
                <a:latin typeface="Gill Sans MT" panose="020B0502020104020203" pitchFamily="34" charset="0"/>
                <a:ea typeface="+mn-ea"/>
                <a:cs typeface="Helvetica" panose="020B0604020202020204" pitchFamily="34" charset="0"/>
              </a:defRPr>
            </a:lvl1pPr>
            <a:lvl2pPr marL="914400" indent="-457200" algn="l" defTabSz="914400" rtl="0" eaLnBrk="1" latinLnBrk="0" hangingPunct="1">
              <a:lnSpc>
                <a:spcPct val="90000"/>
              </a:lnSpc>
              <a:spcBef>
                <a:spcPts val="500"/>
              </a:spcBef>
              <a:buSzPct val="130000"/>
              <a:buFontTx/>
              <a:buBlip>
                <a:blip r:embed="rId3"/>
              </a:buBlip>
              <a:defRPr sz="2600" kern="1200">
                <a:solidFill>
                  <a:schemeClr val="tx1"/>
                </a:solidFill>
                <a:latin typeface="Gill Sans MT" panose="020B0502020104020203" pitchFamily="34" charset="0"/>
                <a:ea typeface="+mn-ea"/>
                <a:cs typeface="Helvetica" panose="020B0604020202020204" pitchFamily="34" charset="0"/>
              </a:defRPr>
            </a:lvl2pPr>
            <a:lvl3pPr marL="914400" indent="0" algn="l" defTabSz="914400" rtl="0" eaLnBrk="1" latinLnBrk="0" hangingPunct="1">
              <a:lnSpc>
                <a:spcPct val="90000"/>
              </a:lnSpc>
              <a:spcBef>
                <a:spcPts val="500"/>
              </a:spcBef>
              <a:buFontTx/>
              <a:buNone/>
              <a:defRPr sz="2400" kern="1200">
                <a:solidFill>
                  <a:schemeClr val="tx1"/>
                </a:solidFill>
                <a:latin typeface="Helvetica" panose="020B0604020202020204" pitchFamily="34" charset="0"/>
                <a:ea typeface="+mn-ea"/>
                <a:cs typeface="Helvetica" panose="020B0604020202020204" pitchFamily="34" charset="0"/>
              </a:defRPr>
            </a:lvl3pPr>
            <a:lvl4pPr marL="1714500" indent="-342900" algn="l" defTabSz="914400" rtl="0" eaLnBrk="1" latinLnBrk="0" hangingPunct="1">
              <a:lnSpc>
                <a:spcPct val="90000"/>
              </a:lnSpc>
              <a:spcBef>
                <a:spcPts val="500"/>
              </a:spcBef>
              <a:buFontTx/>
              <a:buBlip>
                <a:blip r:embed="rId4"/>
              </a:buBlip>
              <a:defRPr sz="2000" kern="1200">
                <a:solidFill>
                  <a:schemeClr val="tx1"/>
                </a:solidFill>
                <a:latin typeface="Gill Sans MT" panose="020B0502020104020203" pitchFamily="34" charset="0"/>
                <a:ea typeface="+mn-ea"/>
                <a:cs typeface="Helvetica" panose="020B0604020202020204" pitchFamily="34" charset="0"/>
              </a:defRPr>
            </a:lvl4pPr>
            <a:lvl5pPr marL="1828800" indent="0" algn="l" defTabSz="914400" rtl="0" eaLnBrk="1" latinLnBrk="0" hangingPunct="1">
              <a:lnSpc>
                <a:spcPct val="90000"/>
              </a:lnSpc>
              <a:spcBef>
                <a:spcPts val="500"/>
              </a:spcBef>
              <a:buFontTx/>
              <a:buNone/>
              <a:defRPr sz="2000" kern="1200">
                <a:solidFill>
                  <a:schemeClr val="tx1"/>
                </a:solidFill>
                <a:latin typeface="Gill Sans MT" panose="020B0502020104020203" pitchFamily="34" charset="0"/>
                <a:ea typeface="+mn-ea"/>
                <a:cs typeface="Helvetica"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Gill Sans MT" panose="020B0502020104020203" pitchFamily="34" charset="0"/>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300">
                <a:latin typeface="Segoe UI"/>
                <a:cs typeface="Segoe UI"/>
              </a:rPr>
              <a:t>Modern workloads demand large memories for good performance</a:t>
            </a:r>
          </a:p>
        </p:txBody>
      </p:sp>
      <p:sp>
        <p:nvSpPr>
          <p:cNvPr id="19" name="TextBox 18">
            <a:extLst>
              <a:ext uri="{FF2B5EF4-FFF2-40B4-BE49-F238E27FC236}">
                <a16:creationId xmlns:a16="http://schemas.microsoft.com/office/drawing/2014/main" id="{6CC1B698-6A40-DCCB-4688-EA4190A9978F}"/>
              </a:ext>
            </a:extLst>
          </p:cNvPr>
          <p:cNvSpPr txBox="1"/>
          <p:nvPr/>
        </p:nvSpPr>
        <p:spPr>
          <a:xfrm>
            <a:off x="0" y="6492240"/>
            <a:ext cx="1188720" cy="365760"/>
          </a:xfrm>
          <a:prstGeom prst="rect">
            <a:avLst/>
          </a:prstGeom>
          <a:solidFill>
            <a:schemeClr val="bg1">
              <a:lumMod val="85000"/>
            </a:schemeClr>
          </a:solidFill>
        </p:spPr>
        <p:txBody>
          <a:bodyPr wrap="square" lIns="91440" tIns="45720" rIns="91440" bIns="45720" rtlCol="0" anchor="t">
            <a:spAutoFit/>
          </a:bodyPr>
          <a:lstStyle/>
          <a:p>
            <a:r>
              <a:rPr lang="en-US">
                <a:latin typeface="Segoe UI"/>
                <a:cs typeface="Segoe UI"/>
              </a:rPr>
              <a:t>Overview</a:t>
            </a:r>
            <a:endParaRPr lang="en-US"/>
          </a:p>
        </p:txBody>
      </p:sp>
      <p:sp>
        <p:nvSpPr>
          <p:cNvPr id="3" name="Content Placeholder 4">
            <a:extLst>
              <a:ext uri="{FF2B5EF4-FFF2-40B4-BE49-F238E27FC236}">
                <a16:creationId xmlns:a16="http://schemas.microsoft.com/office/drawing/2014/main" id="{EEA2F165-F28C-EC2F-FADD-291499108BD0}"/>
              </a:ext>
            </a:extLst>
          </p:cNvPr>
          <p:cNvSpPr txBox="1">
            <a:spLocks/>
          </p:cNvSpPr>
          <p:nvPr/>
        </p:nvSpPr>
        <p:spPr>
          <a:xfrm>
            <a:off x="7146199" y="5291566"/>
            <a:ext cx="4487871" cy="828229"/>
          </a:xfrm>
          <a:prstGeom prst="roundRect">
            <a:avLst/>
          </a:prstGeom>
          <a:solidFill>
            <a:schemeClr val="accent4">
              <a:lumMod val="20000"/>
              <a:lumOff val="80000"/>
            </a:schemeClr>
          </a:solidFill>
          <a:effectLst>
            <a:outerShdw blurRad="50800" dist="38100" dir="2700000" algn="tl" rotWithShape="0">
              <a:prstClr val="black">
                <a:alpha val="40000"/>
              </a:prstClr>
            </a:outerShdw>
          </a:effectLst>
        </p:spPr>
        <p:txBody>
          <a:bodyPr vert="horz" lIns="91440" tIns="45720" rIns="91440" bIns="45720" rtlCol="0" anchor="ctr">
            <a:noAutofit/>
          </a:bodyPr>
          <a:lstStyle>
            <a:lvl1pPr marL="0" indent="0" algn="l" defTabSz="914400" rtl="0" eaLnBrk="1" latinLnBrk="0" hangingPunct="1">
              <a:lnSpc>
                <a:spcPct val="90000"/>
              </a:lnSpc>
              <a:spcBef>
                <a:spcPts val="1000"/>
              </a:spcBef>
              <a:buFontTx/>
              <a:buNone/>
              <a:defRPr sz="3200" kern="1200">
                <a:solidFill>
                  <a:schemeClr val="tx1"/>
                </a:solidFill>
                <a:latin typeface="Gill Sans MT" panose="020B0502020104020203" pitchFamily="34" charset="0"/>
                <a:ea typeface="+mn-ea"/>
                <a:cs typeface="Helvetica" panose="020B0604020202020204" pitchFamily="34" charset="0"/>
              </a:defRPr>
            </a:lvl1pPr>
            <a:lvl2pPr marL="914400" indent="-457200" algn="l" defTabSz="914400" rtl="0" eaLnBrk="1" latinLnBrk="0" hangingPunct="1">
              <a:lnSpc>
                <a:spcPct val="90000"/>
              </a:lnSpc>
              <a:spcBef>
                <a:spcPts val="500"/>
              </a:spcBef>
              <a:buSzPct val="130000"/>
              <a:buFontTx/>
              <a:buBlip>
                <a:blip r:embed="rId3"/>
              </a:buBlip>
              <a:defRPr sz="2600" kern="1200">
                <a:solidFill>
                  <a:schemeClr val="tx1"/>
                </a:solidFill>
                <a:latin typeface="Gill Sans MT" panose="020B0502020104020203" pitchFamily="34" charset="0"/>
                <a:ea typeface="+mn-ea"/>
                <a:cs typeface="Helvetica" panose="020B0604020202020204" pitchFamily="34" charset="0"/>
              </a:defRPr>
            </a:lvl2pPr>
            <a:lvl3pPr marL="914400" indent="0" algn="l" defTabSz="914400" rtl="0" eaLnBrk="1" latinLnBrk="0" hangingPunct="1">
              <a:lnSpc>
                <a:spcPct val="90000"/>
              </a:lnSpc>
              <a:spcBef>
                <a:spcPts val="500"/>
              </a:spcBef>
              <a:buFontTx/>
              <a:buNone/>
              <a:defRPr sz="2400" kern="1200">
                <a:solidFill>
                  <a:schemeClr val="tx1"/>
                </a:solidFill>
                <a:latin typeface="Helvetica" panose="020B0604020202020204" pitchFamily="34" charset="0"/>
                <a:ea typeface="+mn-ea"/>
                <a:cs typeface="Helvetica" panose="020B0604020202020204" pitchFamily="34" charset="0"/>
              </a:defRPr>
            </a:lvl3pPr>
            <a:lvl4pPr marL="1714500" indent="-342900" algn="l" defTabSz="914400" rtl="0" eaLnBrk="1" latinLnBrk="0" hangingPunct="1">
              <a:lnSpc>
                <a:spcPct val="90000"/>
              </a:lnSpc>
              <a:spcBef>
                <a:spcPts val="500"/>
              </a:spcBef>
              <a:buFontTx/>
              <a:buBlip>
                <a:blip r:embed="rId4"/>
              </a:buBlip>
              <a:defRPr sz="2000" kern="1200">
                <a:solidFill>
                  <a:schemeClr val="tx1"/>
                </a:solidFill>
                <a:latin typeface="Gill Sans MT" panose="020B0502020104020203" pitchFamily="34" charset="0"/>
                <a:ea typeface="+mn-ea"/>
                <a:cs typeface="Helvetica" panose="020B0604020202020204" pitchFamily="34" charset="0"/>
              </a:defRPr>
            </a:lvl4pPr>
            <a:lvl5pPr marL="1828800" indent="0" algn="l" defTabSz="914400" rtl="0" eaLnBrk="1" latinLnBrk="0" hangingPunct="1">
              <a:lnSpc>
                <a:spcPct val="90000"/>
              </a:lnSpc>
              <a:spcBef>
                <a:spcPts val="500"/>
              </a:spcBef>
              <a:buFontTx/>
              <a:buNone/>
              <a:defRPr sz="2000" kern="1200">
                <a:solidFill>
                  <a:schemeClr val="tx1"/>
                </a:solidFill>
                <a:latin typeface="Gill Sans MT" panose="020B0502020104020203" pitchFamily="34" charset="0"/>
                <a:ea typeface="+mn-ea"/>
                <a:cs typeface="Helvetica"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Gill Sans MT" panose="020B0502020104020203" pitchFamily="34" charset="0"/>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a:latin typeface="Segoe UI" panose="020B0502040204020203" pitchFamily="34" charset="0"/>
                <a:cs typeface="Segoe UI" panose="020B0502040204020203" pitchFamily="34" charset="0"/>
              </a:rPr>
              <a:t>DRAM scaling has slowed down considerably</a:t>
            </a:r>
          </a:p>
        </p:txBody>
      </p:sp>
      <p:pic>
        <p:nvPicPr>
          <p:cNvPr id="7" name="Picture 4" descr="What are Neural Networks? | IBM">
            <a:extLst>
              <a:ext uri="{FF2B5EF4-FFF2-40B4-BE49-F238E27FC236}">
                <a16:creationId xmlns:a16="http://schemas.microsoft.com/office/drawing/2014/main" id="{3910D4B9-4C85-E354-E871-DEE9CA0EC12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1404"/>
          <a:stretch/>
        </p:blipFill>
        <p:spPr bwMode="auto">
          <a:xfrm>
            <a:off x="1224751" y="3429000"/>
            <a:ext cx="1826859" cy="102274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49D456E-3C70-1B63-76AB-C8F0E5BEAC7F}"/>
              </a:ext>
            </a:extLst>
          </p:cNvPr>
          <p:cNvSpPr txBox="1"/>
          <p:nvPr/>
        </p:nvSpPr>
        <p:spPr>
          <a:xfrm>
            <a:off x="969848" y="4361562"/>
            <a:ext cx="2336666" cy="400110"/>
          </a:xfrm>
          <a:prstGeom prst="rect">
            <a:avLst/>
          </a:prstGeom>
          <a:noFill/>
        </p:spPr>
        <p:txBody>
          <a:bodyPr wrap="none" rtlCol="0">
            <a:spAutoFit/>
          </a:bodyPr>
          <a:lstStyle/>
          <a:p>
            <a:pPr algn="ctr"/>
            <a:r>
              <a:rPr lang="en-IN" sz="2000" b="1">
                <a:latin typeface="Segoe UI" panose="020B0502040204020203" pitchFamily="34" charset="0"/>
                <a:cs typeface="Segoe UI" panose="020B0502040204020203" pitchFamily="34" charset="0"/>
              </a:rPr>
              <a:t>Machine Learning</a:t>
            </a:r>
            <a:endParaRPr lang="en-US" sz="2000" b="1">
              <a:latin typeface="Segoe UI" panose="020B0502040204020203" pitchFamily="34" charset="0"/>
              <a:cs typeface="Segoe UI" panose="020B0502040204020203" pitchFamily="34" charset="0"/>
            </a:endParaRPr>
          </a:p>
        </p:txBody>
      </p:sp>
      <p:sp>
        <p:nvSpPr>
          <p:cNvPr id="13" name="TextBox 12">
            <a:extLst>
              <a:ext uri="{FF2B5EF4-FFF2-40B4-BE49-F238E27FC236}">
                <a16:creationId xmlns:a16="http://schemas.microsoft.com/office/drawing/2014/main" id="{77BC0251-32C9-242C-4994-7E6352056559}"/>
              </a:ext>
            </a:extLst>
          </p:cNvPr>
          <p:cNvSpPr txBox="1"/>
          <p:nvPr/>
        </p:nvSpPr>
        <p:spPr>
          <a:xfrm>
            <a:off x="3552784" y="2758491"/>
            <a:ext cx="2507931" cy="707886"/>
          </a:xfrm>
          <a:prstGeom prst="rect">
            <a:avLst/>
          </a:prstGeom>
          <a:noFill/>
        </p:spPr>
        <p:txBody>
          <a:bodyPr wrap="none" rtlCol="0">
            <a:spAutoFit/>
          </a:bodyPr>
          <a:lstStyle/>
          <a:p>
            <a:pPr algn="ctr"/>
            <a:r>
              <a:rPr lang="en-IN" sz="2000" b="1">
                <a:latin typeface="Segoe UI" panose="020B0502040204020203" pitchFamily="34" charset="0"/>
                <a:cs typeface="Segoe UI" panose="020B0502040204020203" pitchFamily="34" charset="0"/>
              </a:rPr>
              <a:t>Real-time Analytics</a:t>
            </a:r>
            <a:br>
              <a:rPr lang="en-IN" sz="2000" b="1">
                <a:latin typeface="Segoe UI" panose="020B0502040204020203" pitchFamily="34" charset="0"/>
                <a:cs typeface="Segoe UI" panose="020B0502040204020203" pitchFamily="34" charset="0"/>
              </a:rPr>
            </a:br>
            <a:endParaRPr lang="en-US" sz="2000" b="1">
              <a:latin typeface="Segoe UI" panose="020B0502040204020203" pitchFamily="34" charset="0"/>
              <a:cs typeface="Segoe UI" panose="020B0502040204020203" pitchFamily="34" charset="0"/>
            </a:endParaRPr>
          </a:p>
        </p:txBody>
      </p:sp>
      <p:pic>
        <p:nvPicPr>
          <p:cNvPr id="16" name="Picture 2" descr="GraphVite">
            <a:extLst>
              <a:ext uri="{FF2B5EF4-FFF2-40B4-BE49-F238E27FC236}">
                <a16:creationId xmlns:a16="http://schemas.microsoft.com/office/drawing/2014/main" id="{3605C8D3-1359-2B14-B6B2-11B3F9CF0B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632726">
            <a:off x="3871783" y="1294909"/>
            <a:ext cx="1869935" cy="186993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A diagram of a diagram of a diagram&#10;&#10;AI-generated content may be incorrect.">
            <a:extLst>
              <a:ext uri="{FF2B5EF4-FFF2-40B4-BE49-F238E27FC236}">
                <a16:creationId xmlns:a16="http://schemas.microsoft.com/office/drawing/2014/main" id="{65B90E2F-A082-64B9-ACEB-6A6E19BDE86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95798" y="3268811"/>
            <a:ext cx="1227845" cy="1492861"/>
          </a:xfrm>
          <a:prstGeom prst="rect">
            <a:avLst/>
          </a:prstGeom>
        </p:spPr>
      </p:pic>
      <p:pic>
        <p:nvPicPr>
          <p:cNvPr id="21" name="Picture 2" descr="Generated image">
            <a:extLst>
              <a:ext uri="{FF2B5EF4-FFF2-40B4-BE49-F238E27FC236}">
                <a16:creationId xmlns:a16="http://schemas.microsoft.com/office/drawing/2014/main" id="{E76DC7E4-7099-15E2-44CD-A3C34E6374E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3085" t="8784" r="10157" b="38510"/>
          <a:stretch/>
        </p:blipFill>
        <p:spPr bwMode="auto">
          <a:xfrm>
            <a:off x="1533165" y="1893216"/>
            <a:ext cx="1210035" cy="830877"/>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AA0D3687-E02F-4E0F-CF19-0CEBD6779F83}"/>
              </a:ext>
            </a:extLst>
          </p:cNvPr>
          <p:cNvSpPr txBox="1"/>
          <p:nvPr/>
        </p:nvSpPr>
        <p:spPr>
          <a:xfrm>
            <a:off x="838200" y="2724093"/>
            <a:ext cx="2806922" cy="400110"/>
          </a:xfrm>
          <a:prstGeom prst="rect">
            <a:avLst/>
          </a:prstGeom>
          <a:noFill/>
        </p:spPr>
        <p:txBody>
          <a:bodyPr wrap="none" rtlCol="0">
            <a:spAutoFit/>
          </a:bodyPr>
          <a:lstStyle/>
          <a:p>
            <a:r>
              <a:rPr lang="en-IN" sz="2000" b="1">
                <a:latin typeface="Segoe UI" panose="020B0502040204020203" pitchFamily="34" charset="0"/>
                <a:cs typeface="Segoe UI" panose="020B0502040204020203" pitchFamily="34" charset="0"/>
              </a:rPr>
              <a:t>In-memory databases</a:t>
            </a:r>
          </a:p>
        </p:txBody>
      </p:sp>
      <p:sp>
        <p:nvSpPr>
          <p:cNvPr id="23" name="TextBox 22">
            <a:extLst>
              <a:ext uri="{FF2B5EF4-FFF2-40B4-BE49-F238E27FC236}">
                <a16:creationId xmlns:a16="http://schemas.microsoft.com/office/drawing/2014/main" id="{C968CF0E-D081-491A-2C35-B74FB38A4C07}"/>
              </a:ext>
            </a:extLst>
          </p:cNvPr>
          <p:cNvSpPr txBox="1"/>
          <p:nvPr/>
        </p:nvSpPr>
        <p:spPr>
          <a:xfrm>
            <a:off x="3745894" y="4761672"/>
            <a:ext cx="1831463" cy="400110"/>
          </a:xfrm>
          <a:prstGeom prst="rect">
            <a:avLst/>
          </a:prstGeom>
          <a:noFill/>
        </p:spPr>
        <p:txBody>
          <a:bodyPr wrap="none" rtlCol="0">
            <a:spAutoFit/>
          </a:bodyPr>
          <a:lstStyle/>
          <a:p>
            <a:r>
              <a:rPr lang="en-IN" sz="2000" b="1">
                <a:latin typeface="Segoe UI" panose="020B0502040204020203" pitchFamily="34" charset="0"/>
                <a:cs typeface="Segoe UI" panose="020B0502040204020203" pitchFamily="34" charset="0"/>
              </a:rPr>
              <a:t>Vector Search</a:t>
            </a:r>
          </a:p>
        </p:txBody>
      </p:sp>
      <p:pic>
        <p:nvPicPr>
          <p:cNvPr id="2050" name="Picture 2">
            <a:extLst>
              <a:ext uri="{FF2B5EF4-FFF2-40B4-BE49-F238E27FC236}">
                <a16:creationId xmlns:a16="http://schemas.microsoft.com/office/drawing/2014/main" id="{789FBE4C-A078-39A7-B4DB-10324CEEFC3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20959" y="1481680"/>
            <a:ext cx="5113111" cy="273193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22E929A-F5D7-3EF4-BB0A-3D904BA5CFBA}"/>
              </a:ext>
            </a:extLst>
          </p:cNvPr>
          <p:cNvSpPr txBox="1"/>
          <p:nvPr/>
        </p:nvSpPr>
        <p:spPr>
          <a:xfrm>
            <a:off x="1439532" y="6342416"/>
            <a:ext cx="7741746" cy="369332"/>
          </a:xfrm>
          <a:prstGeom prst="rect">
            <a:avLst/>
          </a:prstGeom>
          <a:noFill/>
        </p:spPr>
        <p:txBody>
          <a:bodyPr wrap="square">
            <a:spAutoFit/>
          </a:bodyPr>
          <a:lstStyle/>
          <a:p>
            <a:r>
              <a:rPr lang="en-US"/>
              <a:t> </a:t>
            </a:r>
            <a:r>
              <a:rPr lang="en-US" sz="1800" b="0" i="0" u="none" strike="noStrike">
                <a:solidFill>
                  <a:srgbClr val="000000"/>
                </a:solidFill>
                <a:effectLst/>
                <a:latin typeface="Segoe UI" panose="020B0502040204020203" pitchFamily="34" charset="0"/>
              </a:rPr>
              <a:t>[1] O. Mutlu </a:t>
            </a:r>
            <a:r>
              <a:rPr lang="en-US" sz="1800" b="0" i="0" u="none" strike="noStrike" err="1">
                <a:solidFill>
                  <a:srgbClr val="000000"/>
                </a:solidFill>
                <a:effectLst/>
                <a:latin typeface="Segoe UI" panose="020B0502040204020203" pitchFamily="34" charset="0"/>
              </a:rPr>
              <a:t>et.al</a:t>
            </a:r>
            <a:r>
              <a:rPr lang="en-US" sz="1800" b="0" i="0" u="none" strike="noStrike">
                <a:solidFill>
                  <a:srgbClr val="000000"/>
                </a:solidFill>
                <a:effectLst/>
                <a:latin typeface="Segoe UI" panose="020B0502040204020203" pitchFamily="34" charset="0"/>
              </a:rPr>
              <a:t>. “A Modern Primer on Processing in Memory.” on </a:t>
            </a:r>
            <a:r>
              <a:rPr lang="en-US" sz="1800" b="0" i="0" u="none" strike="noStrike" err="1">
                <a:solidFill>
                  <a:srgbClr val="000000"/>
                </a:solidFill>
                <a:effectLst/>
                <a:latin typeface="Segoe UI" panose="020B0502040204020203" pitchFamily="34" charset="0"/>
              </a:rPr>
              <a:t>arXiV</a:t>
            </a:r>
            <a:r>
              <a:rPr lang="en-US" sz="1800" b="0" i="0" u="none" strike="noStrike">
                <a:solidFill>
                  <a:srgbClr val="000000"/>
                </a:solidFill>
                <a:effectLst/>
                <a:latin typeface="Segoe UI" panose="020B0502040204020203" pitchFamily="34" charset="0"/>
              </a:rPr>
              <a:t>.</a:t>
            </a:r>
            <a:r>
              <a:rPr lang="en-US" sz="1800" b="0" i="0">
                <a:effectLst/>
                <a:latin typeface="Segoe UI" panose="020B0502040204020203" pitchFamily="34" charset="0"/>
              </a:rPr>
              <a:t>​</a:t>
            </a:r>
            <a:endParaRPr lang="en-US" b="0" i="0">
              <a:effectLst/>
            </a:endParaRPr>
          </a:p>
        </p:txBody>
      </p:sp>
      <p:sp>
        <p:nvSpPr>
          <p:cNvPr id="9" name="TextBox 8">
            <a:extLst>
              <a:ext uri="{FF2B5EF4-FFF2-40B4-BE49-F238E27FC236}">
                <a16:creationId xmlns:a16="http://schemas.microsoft.com/office/drawing/2014/main" id="{E4D3E4FD-8593-FE4B-BB8B-94EA1DE1537A}"/>
              </a:ext>
            </a:extLst>
          </p:cNvPr>
          <p:cNvSpPr txBox="1"/>
          <p:nvPr/>
        </p:nvSpPr>
        <p:spPr>
          <a:xfrm>
            <a:off x="7146198" y="4329691"/>
            <a:ext cx="4487871" cy="707886"/>
          </a:xfrm>
          <a:prstGeom prst="rect">
            <a:avLst/>
          </a:prstGeom>
          <a:noFill/>
        </p:spPr>
        <p:txBody>
          <a:bodyPr wrap="square">
            <a:spAutoFit/>
          </a:bodyPr>
          <a:lstStyle/>
          <a:p>
            <a:pPr algn="l" rtl="0" fontAlgn="base"/>
            <a:r>
              <a:rPr lang="en-US" sz="2000" b="1" i="0" u="none" strike="noStrike">
                <a:solidFill>
                  <a:srgbClr val="000000"/>
                </a:solidFill>
                <a:effectLst/>
                <a:latin typeface="Segoe UI" panose="020B0502040204020203" pitchFamily="34" charset="0"/>
              </a:rPr>
              <a:t>DRAM capacity, bandwidth and latency scaling</a:t>
            </a:r>
            <a:r>
              <a:rPr lang="en-US" sz="2000" b="1" i="0" u="none" strike="noStrike" baseline="30000">
                <a:solidFill>
                  <a:srgbClr val="000000"/>
                </a:solidFill>
                <a:effectLst/>
                <a:latin typeface="Segoe UI" panose="020B0502040204020203" pitchFamily="34" charset="0"/>
              </a:rPr>
              <a:t>1</a:t>
            </a:r>
            <a:endParaRPr lang="en-US" sz="2000" b="0" i="0" baseline="30000">
              <a:effectLst/>
            </a:endParaRPr>
          </a:p>
        </p:txBody>
      </p:sp>
    </p:spTree>
    <p:extLst>
      <p:ext uri="{BB962C8B-B14F-4D97-AF65-F5344CB8AC3E}">
        <p14:creationId xmlns:p14="http://schemas.microsoft.com/office/powerpoint/2010/main" val="3354495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 grpId="0" animBg="1"/>
      <p:bldP spid="6"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C0A37C-65C9-3CC4-9A3C-15904E7E45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ACB99C-5B20-6CEB-82D1-4E83F9E2DFBF}"/>
              </a:ext>
            </a:extLst>
          </p:cNvPr>
          <p:cNvSpPr>
            <a:spLocks noGrp="1"/>
          </p:cNvSpPr>
          <p:nvPr>
            <p:ph type="title"/>
          </p:nvPr>
        </p:nvSpPr>
        <p:spPr>
          <a:xfrm>
            <a:off x="838200" y="365125"/>
            <a:ext cx="10515600" cy="1325563"/>
          </a:xfrm>
        </p:spPr>
        <p:txBody>
          <a:bodyPr/>
          <a:lstStyle/>
          <a:p>
            <a:r>
              <a:rPr lang="en-US"/>
              <a:t>Performance benefits</a:t>
            </a:r>
          </a:p>
        </p:txBody>
      </p:sp>
      <p:sp>
        <p:nvSpPr>
          <p:cNvPr id="4" name="TextBox 15">
            <a:extLst>
              <a:ext uri="{FF2B5EF4-FFF2-40B4-BE49-F238E27FC236}">
                <a16:creationId xmlns:a16="http://schemas.microsoft.com/office/drawing/2014/main" id="{18FC70E7-769F-3133-6506-3F3FB2D9A292}"/>
              </a:ext>
            </a:extLst>
          </p:cNvPr>
          <p:cNvSpPr txBox="1"/>
          <p:nvPr/>
        </p:nvSpPr>
        <p:spPr>
          <a:xfrm>
            <a:off x="731145" y="5719745"/>
            <a:ext cx="10729710" cy="954107"/>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0" i="0">
                <a:solidFill>
                  <a:srgbClr val="222222"/>
                </a:solidFill>
                <a:effectLst/>
                <a:latin typeface="Segoe UI Light"/>
                <a:cs typeface="Segoe UI Light"/>
              </a:rPr>
              <a:t>[1] Raybuck A., et al. "</a:t>
            </a:r>
            <a:r>
              <a:rPr lang="en-US" sz="1400" b="0" i="0" err="1">
                <a:solidFill>
                  <a:srgbClr val="222222"/>
                </a:solidFill>
                <a:effectLst/>
                <a:latin typeface="Segoe UI Light"/>
                <a:cs typeface="Segoe UI Light"/>
              </a:rPr>
              <a:t>Hemem</a:t>
            </a:r>
            <a:r>
              <a:rPr lang="en-US" sz="1400" b="0" i="0">
                <a:solidFill>
                  <a:srgbClr val="222222"/>
                </a:solidFill>
                <a:effectLst/>
                <a:latin typeface="Segoe UI Light"/>
                <a:cs typeface="Segoe UI Light"/>
              </a:rPr>
              <a:t>: Scalable tiered memory management for big data applications and real NVM“ at SOSP 2021.</a:t>
            </a:r>
            <a:endParaRPr lang="en-US" sz="1400" b="0" i="0">
              <a:solidFill>
                <a:srgbClr val="000000"/>
              </a:solidFill>
              <a:effectLst/>
              <a:latin typeface="Segoe UI Light"/>
              <a:cs typeface="Segoe UI Light"/>
            </a:endParaRPr>
          </a:p>
          <a:p>
            <a:r>
              <a:rPr lang="en-US" sz="1400">
                <a:solidFill>
                  <a:srgbClr val="222222"/>
                </a:solidFill>
                <a:latin typeface="Segoe UI Light"/>
                <a:cs typeface="Segoe UI Light"/>
              </a:rPr>
              <a:t>[2] T. Lee, et.al. ”</a:t>
            </a:r>
            <a:r>
              <a:rPr lang="en-US" sz="1400" err="1">
                <a:solidFill>
                  <a:srgbClr val="222222"/>
                </a:solidFill>
                <a:latin typeface="Segoe UI Light"/>
                <a:cs typeface="Segoe UI Light"/>
              </a:rPr>
              <a:t>Memtis</a:t>
            </a:r>
            <a:r>
              <a:rPr lang="en-US" sz="1400">
                <a:solidFill>
                  <a:srgbClr val="222222"/>
                </a:solidFill>
                <a:latin typeface="Segoe UI Light"/>
                <a:cs typeface="Segoe UI Light"/>
              </a:rPr>
              <a:t>: Efficient memory tiering with dynamic page classification and page size determination at SOSP 2023.</a:t>
            </a:r>
            <a:endParaRPr lang="en-US" sz="1400">
              <a:solidFill>
                <a:srgbClr val="000000"/>
              </a:solidFill>
              <a:latin typeface="Segoe UI Light"/>
              <a:cs typeface="Segoe UI Light"/>
            </a:endParaRPr>
          </a:p>
          <a:p>
            <a:r>
              <a:rPr lang="en-US" sz="1400">
                <a:solidFill>
                  <a:srgbClr val="222222"/>
                </a:solidFill>
                <a:latin typeface="Segoe UI Light"/>
                <a:cs typeface="Segoe UI Light"/>
              </a:rPr>
              <a:t>[3] K. Lee, et.al. “Improving Key-Value Cache Performance With Heterogeneous Memory Tiering” at IEEE Micro 2024.</a:t>
            </a:r>
            <a:endParaRPr lang="en-US" sz="1400">
              <a:solidFill>
                <a:srgbClr val="000000"/>
              </a:solidFill>
              <a:latin typeface="Segoe UI Light"/>
              <a:cs typeface="Segoe UI Light"/>
            </a:endParaRPr>
          </a:p>
          <a:p>
            <a:endParaRPr lang="en-US" sz="1400">
              <a:solidFill>
                <a:srgbClr val="222222"/>
              </a:solidFill>
              <a:latin typeface="Segoe UI Light" panose="020B0502040204020203" pitchFamily="34" charset="0"/>
              <a:cs typeface="Segoe UI Light" panose="020B0502040204020203" pitchFamily="34" charset="0"/>
            </a:endParaRPr>
          </a:p>
        </p:txBody>
      </p:sp>
      <p:sp>
        <p:nvSpPr>
          <p:cNvPr id="14" name="Slide Number Placeholder 13">
            <a:extLst>
              <a:ext uri="{FF2B5EF4-FFF2-40B4-BE49-F238E27FC236}">
                <a16:creationId xmlns:a16="http://schemas.microsoft.com/office/drawing/2014/main" id="{1923B693-40BB-4FB6-30E0-4FB4A1CF2DF2}"/>
              </a:ext>
            </a:extLst>
          </p:cNvPr>
          <p:cNvSpPr>
            <a:spLocks noGrp="1"/>
          </p:cNvSpPr>
          <p:nvPr>
            <p:ph type="sldNum" sz="quarter" idx="4"/>
          </p:nvPr>
        </p:nvSpPr>
        <p:spPr>
          <a:xfrm>
            <a:off x="8610600" y="6356350"/>
            <a:ext cx="2743200" cy="365125"/>
          </a:xfrm>
          <a:prstGeom prst="rect">
            <a:avLst/>
          </a:prstGeom>
        </p:spPr>
        <p:txBody>
          <a:bodyPr anchor="ctr"/>
          <a:lstStyle>
            <a:defPPr>
              <a:defRPr lang="en-US"/>
            </a:defPPr>
            <a:lvl1pPr marL="0" algn="r" defTabSz="914400" rtl="0" eaLnBrk="1" latinLnBrk="0" hangingPunct="1">
              <a:defRPr sz="1200" kern="1200">
                <a:solidFill>
                  <a:schemeClr val="tx1">
                    <a:lumMod val="50000"/>
                    <a:lumOff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mtClean="0"/>
              <a:pPr/>
              <a:t>20</a:t>
            </a:fld>
            <a:endParaRPr lang="en-US"/>
          </a:p>
        </p:txBody>
      </p:sp>
      <p:pic>
        <p:nvPicPr>
          <p:cNvPr id="7" name="Picture 6" descr="A graph of different colored squares&#10;&#10;AI-generated content may be incorrect.">
            <a:extLst>
              <a:ext uri="{FF2B5EF4-FFF2-40B4-BE49-F238E27FC236}">
                <a16:creationId xmlns:a16="http://schemas.microsoft.com/office/drawing/2014/main" id="{49AD9A43-0B39-BD19-3A76-CA24F8B47327}"/>
              </a:ext>
            </a:extLst>
          </p:cNvPr>
          <p:cNvPicPr>
            <a:picLocks noChangeAspect="1"/>
          </p:cNvPicPr>
          <p:nvPr/>
        </p:nvPicPr>
        <p:blipFill>
          <a:blip r:embed="rId3"/>
          <a:stretch>
            <a:fillRect/>
          </a:stretch>
        </p:blipFill>
        <p:spPr>
          <a:xfrm>
            <a:off x="1120579" y="1596484"/>
            <a:ext cx="9950840" cy="3172787"/>
          </a:xfrm>
          <a:prstGeom prst="rect">
            <a:avLst/>
          </a:prstGeom>
        </p:spPr>
      </p:pic>
      <p:sp>
        <p:nvSpPr>
          <p:cNvPr id="6" name="TextBox 5">
            <a:extLst>
              <a:ext uri="{FF2B5EF4-FFF2-40B4-BE49-F238E27FC236}">
                <a16:creationId xmlns:a16="http://schemas.microsoft.com/office/drawing/2014/main" id="{042FD9FE-9A12-C137-FEB5-9302AB0E2C1D}"/>
              </a:ext>
            </a:extLst>
          </p:cNvPr>
          <p:cNvSpPr txBox="1"/>
          <p:nvPr/>
        </p:nvSpPr>
        <p:spPr>
          <a:xfrm>
            <a:off x="0" y="6492240"/>
            <a:ext cx="1645920" cy="369332"/>
          </a:xfrm>
          <a:prstGeom prst="rect">
            <a:avLst/>
          </a:prstGeom>
          <a:solidFill>
            <a:schemeClr val="bg1">
              <a:lumMod val="85000"/>
            </a:schemeClr>
          </a:solidFill>
        </p:spPr>
        <p:txBody>
          <a:bodyPr wrap="square" lIns="91440" tIns="45720" rIns="91440" bIns="45720" rtlCol="0" anchor="t">
            <a:spAutoFit/>
          </a:bodyPr>
          <a:lstStyle/>
          <a:p>
            <a:r>
              <a:rPr lang="en-US">
                <a:latin typeface="Segoe UI"/>
                <a:cs typeface="Segoe UI"/>
              </a:rPr>
              <a:t>Tuning results</a:t>
            </a:r>
            <a:endParaRPr lang="en-US"/>
          </a:p>
        </p:txBody>
      </p:sp>
    </p:spTree>
    <p:extLst>
      <p:ext uri="{BB962C8B-B14F-4D97-AF65-F5344CB8AC3E}">
        <p14:creationId xmlns:p14="http://schemas.microsoft.com/office/powerpoint/2010/main" val="2108481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85DBD-9FFC-E859-6882-F3950DF84ABE}"/>
              </a:ext>
            </a:extLst>
          </p:cNvPr>
          <p:cNvSpPr>
            <a:spLocks noGrp="1"/>
          </p:cNvSpPr>
          <p:nvPr>
            <p:ph type="title"/>
          </p:nvPr>
        </p:nvSpPr>
        <p:spPr>
          <a:xfrm>
            <a:off x="838200" y="365125"/>
            <a:ext cx="10515600" cy="1325563"/>
          </a:xfrm>
        </p:spPr>
        <p:txBody>
          <a:bodyPr/>
          <a:lstStyle/>
          <a:p>
            <a:r>
              <a:rPr lang="en-US"/>
              <a:t>Performance benefits</a:t>
            </a:r>
          </a:p>
        </p:txBody>
      </p:sp>
      <p:sp>
        <p:nvSpPr>
          <p:cNvPr id="5" name="Content Placeholder 4">
            <a:extLst>
              <a:ext uri="{FF2B5EF4-FFF2-40B4-BE49-F238E27FC236}">
                <a16:creationId xmlns:a16="http://schemas.microsoft.com/office/drawing/2014/main" id="{B581682F-C02E-99BB-137F-C7F5023842DA}"/>
              </a:ext>
            </a:extLst>
          </p:cNvPr>
          <p:cNvSpPr txBox="1">
            <a:spLocks/>
          </p:cNvSpPr>
          <p:nvPr/>
        </p:nvSpPr>
        <p:spPr>
          <a:xfrm>
            <a:off x="3552075" y="5036679"/>
            <a:ext cx="5087847" cy="585003"/>
          </a:xfrm>
          <a:prstGeom prst="roundRect">
            <a:avLst/>
          </a:prstGeom>
          <a:solidFill>
            <a:schemeClr val="accent6">
              <a:lumMod val="20000"/>
              <a:lumOff val="80000"/>
            </a:schemeClr>
          </a:solidFill>
          <a:effectLst>
            <a:outerShdw blurRad="50800" dist="38100" dir="2700000" algn="tl" rotWithShape="0">
              <a:prstClr val="black">
                <a:alpha val="40000"/>
              </a:prstClr>
            </a:outerShdw>
          </a:effectLst>
        </p:spPr>
        <p:txBody>
          <a:bodyPr vert="horz" lIns="91440" tIns="45720" rIns="91440" bIns="45720" rtlCol="0" anchor="ctr">
            <a:noAutofit/>
          </a:bodyPr>
          <a:lstStyle>
            <a:lvl1pPr marL="0" indent="0" algn="l" defTabSz="914400" rtl="0" eaLnBrk="1" latinLnBrk="0" hangingPunct="1">
              <a:lnSpc>
                <a:spcPct val="90000"/>
              </a:lnSpc>
              <a:spcBef>
                <a:spcPts val="1000"/>
              </a:spcBef>
              <a:buFontTx/>
              <a:buNone/>
              <a:defRPr sz="3200" kern="1200">
                <a:solidFill>
                  <a:schemeClr val="tx1"/>
                </a:solidFill>
                <a:latin typeface="Gill Sans MT" panose="020B0502020104020203" pitchFamily="34" charset="0"/>
                <a:ea typeface="+mn-ea"/>
                <a:cs typeface="Helvetica" panose="020B0604020202020204" pitchFamily="34" charset="0"/>
              </a:defRPr>
            </a:lvl1pPr>
            <a:lvl2pPr marL="914400" indent="-457200" algn="l" defTabSz="914400" rtl="0" eaLnBrk="1" latinLnBrk="0" hangingPunct="1">
              <a:lnSpc>
                <a:spcPct val="90000"/>
              </a:lnSpc>
              <a:spcBef>
                <a:spcPts val="500"/>
              </a:spcBef>
              <a:buSzPct val="130000"/>
              <a:buFontTx/>
              <a:buBlip>
                <a:blip r:embed="rId4"/>
              </a:buBlip>
              <a:defRPr sz="2600" kern="1200">
                <a:solidFill>
                  <a:schemeClr val="tx1"/>
                </a:solidFill>
                <a:latin typeface="Gill Sans MT" panose="020B0502020104020203" pitchFamily="34" charset="0"/>
                <a:ea typeface="+mn-ea"/>
                <a:cs typeface="Helvetica" panose="020B0604020202020204" pitchFamily="34" charset="0"/>
              </a:defRPr>
            </a:lvl2pPr>
            <a:lvl3pPr marL="914400" indent="0" algn="l" defTabSz="914400" rtl="0" eaLnBrk="1" latinLnBrk="0" hangingPunct="1">
              <a:lnSpc>
                <a:spcPct val="90000"/>
              </a:lnSpc>
              <a:spcBef>
                <a:spcPts val="500"/>
              </a:spcBef>
              <a:buFontTx/>
              <a:buNone/>
              <a:defRPr sz="2400" kern="1200">
                <a:solidFill>
                  <a:schemeClr val="tx1"/>
                </a:solidFill>
                <a:latin typeface="Helvetica" panose="020B0604020202020204" pitchFamily="34" charset="0"/>
                <a:ea typeface="+mn-ea"/>
                <a:cs typeface="Helvetica" panose="020B0604020202020204" pitchFamily="34" charset="0"/>
              </a:defRPr>
            </a:lvl3pPr>
            <a:lvl4pPr marL="1714500" indent="-342900" algn="l" defTabSz="914400" rtl="0" eaLnBrk="1" latinLnBrk="0" hangingPunct="1">
              <a:lnSpc>
                <a:spcPct val="90000"/>
              </a:lnSpc>
              <a:spcBef>
                <a:spcPts val="500"/>
              </a:spcBef>
              <a:buFontTx/>
              <a:buBlip>
                <a:blip r:embed="rId5"/>
              </a:buBlip>
              <a:defRPr sz="2000" kern="1200">
                <a:solidFill>
                  <a:schemeClr val="tx1"/>
                </a:solidFill>
                <a:latin typeface="Gill Sans MT" panose="020B0502020104020203" pitchFamily="34" charset="0"/>
                <a:ea typeface="+mn-ea"/>
                <a:cs typeface="Helvetica" panose="020B0604020202020204" pitchFamily="34" charset="0"/>
              </a:defRPr>
            </a:lvl4pPr>
            <a:lvl5pPr marL="1828800" indent="0" algn="l" defTabSz="914400" rtl="0" eaLnBrk="1" latinLnBrk="0" hangingPunct="1">
              <a:lnSpc>
                <a:spcPct val="90000"/>
              </a:lnSpc>
              <a:spcBef>
                <a:spcPts val="500"/>
              </a:spcBef>
              <a:buFontTx/>
              <a:buNone/>
              <a:defRPr sz="2000" kern="1200">
                <a:solidFill>
                  <a:schemeClr val="tx1"/>
                </a:solidFill>
                <a:latin typeface="Gill Sans MT" panose="020B0502020104020203" pitchFamily="34" charset="0"/>
                <a:ea typeface="+mn-ea"/>
                <a:cs typeface="Helvetica"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Gill Sans MT" panose="020B0502020104020203" pitchFamily="34" charset="0"/>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a:latin typeface="Segoe UI" panose="020B0502040204020203" pitchFamily="34" charset="0"/>
                <a:cs typeface="Segoe UI" panose="020B0502040204020203" pitchFamily="34" charset="0"/>
              </a:rPr>
              <a:t>Tuning can </a:t>
            </a:r>
            <a:r>
              <a:rPr lang="en-US" sz="2000" i="1">
                <a:latin typeface="Segoe UI" panose="020B0502040204020203" pitchFamily="34" charset="0"/>
                <a:cs typeface="Segoe UI" panose="020B0502040204020203" pitchFamily="34" charset="0"/>
              </a:rPr>
              <a:t>improve</a:t>
            </a:r>
            <a:r>
              <a:rPr lang="en-US" sz="2000">
                <a:latin typeface="Segoe UI" panose="020B0502040204020203" pitchFamily="34" charset="0"/>
                <a:cs typeface="Segoe UI" panose="020B0502040204020203" pitchFamily="34" charset="0"/>
              </a:rPr>
              <a:t> performance by </a:t>
            </a:r>
            <a:r>
              <a:rPr lang="en-US" sz="2000" b="1">
                <a:solidFill>
                  <a:srgbClr val="C00000"/>
                </a:solidFill>
                <a:latin typeface="Segoe UI" panose="020B0502040204020203" pitchFamily="34" charset="0"/>
                <a:cs typeface="Segoe UI" panose="020B0502040204020203" pitchFamily="34" charset="0"/>
              </a:rPr>
              <a:t>1.7x</a:t>
            </a:r>
            <a:r>
              <a:rPr lang="en-US" sz="2000">
                <a:latin typeface="Segoe UI" panose="020B0502040204020203" pitchFamily="34" charset="0"/>
                <a:cs typeface="Segoe UI" panose="020B0502040204020203" pitchFamily="34" charset="0"/>
              </a:rPr>
              <a:t>!</a:t>
            </a:r>
          </a:p>
        </p:txBody>
      </p:sp>
      <p:sp>
        <p:nvSpPr>
          <p:cNvPr id="4" name="TextBox 15">
            <a:extLst>
              <a:ext uri="{FF2B5EF4-FFF2-40B4-BE49-F238E27FC236}">
                <a16:creationId xmlns:a16="http://schemas.microsoft.com/office/drawing/2014/main" id="{0282D154-7DBC-8BED-7C58-4461B0687A12}"/>
              </a:ext>
            </a:extLst>
          </p:cNvPr>
          <p:cNvSpPr txBox="1"/>
          <p:nvPr/>
        </p:nvSpPr>
        <p:spPr>
          <a:xfrm>
            <a:off x="731145" y="5719745"/>
            <a:ext cx="10729710" cy="954107"/>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0" i="0">
                <a:solidFill>
                  <a:srgbClr val="222222"/>
                </a:solidFill>
                <a:effectLst/>
                <a:latin typeface="Segoe UI Light"/>
                <a:cs typeface="Segoe UI Light"/>
              </a:rPr>
              <a:t>[1] Raybuck A., et al. "</a:t>
            </a:r>
            <a:r>
              <a:rPr lang="en-US" sz="1400" b="0" i="0" err="1">
                <a:solidFill>
                  <a:srgbClr val="222222"/>
                </a:solidFill>
                <a:effectLst/>
                <a:latin typeface="Segoe UI Light"/>
                <a:cs typeface="Segoe UI Light"/>
              </a:rPr>
              <a:t>Hemem</a:t>
            </a:r>
            <a:r>
              <a:rPr lang="en-US" sz="1400" b="0" i="0">
                <a:solidFill>
                  <a:srgbClr val="222222"/>
                </a:solidFill>
                <a:effectLst/>
                <a:latin typeface="Segoe UI Light"/>
                <a:cs typeface="Segoe UI Light"/>
              </a:rPr>
              <a:t>: Scalable tiered memory management for big data applications and real NVM“ at SOSP 2021.</a:t>
            </a:r>
            <a:endParaRPr lang="en-US" sz="1400" b="0" i="0">
              <a:solidFill>
                <a:srgbClr val="000000"/>
              </a:solidFill>
              <a:effectLst/>
              <a:latin typeface="Segoe UI Light"/>
              <a:cs typeface="Segoe UI Light"/>
            </a:endParaRPr>
          </a:p>
          <a:p>
            <a:r>
              <a:rPr lang="en-US" sz="1400">
                <a:solidFill>
                  <a:srgbClr val="222222"/>
                </a:solidFill>
                <a:latin typeface="Segoe UI Light"/>
                <a:cs typeface="Segoe UI Light"/>
              </a:rPr>
              <a:t>[2] T. Lee, et.al. ”</a:t>
            </a:r>
            <a:r>
              <a:rPr lang="en-US" sz="1400" err="1">
                <a:solidFill>
                  <a:srgbClr val="222222"/>
                </a:solidFill>
                <a:latin typeface="Segoe UI Light"/>
                <a:cs typeface="Segoe UI Light"/>
              </a:rPr>
              <a:t>Memtis</a:t>
            </a:r>
            <a:r>
              <a:rPr lang="en-US" sz="1400">
                <a:solidFill>
                  <a:srgbClr val="222222"/>
                </a:solidFill>
                <a:latin typeface="Segoe UI Light"/>
                <a:cs typeface="Segoe UI Light"/>
              </a:rPr>
              <a:t>: Efficient memory tiering with dynamic page classification and page size determination at SOSP 2023.</a:t>
            </a:r>
            <a:endParaRPr lang="en-US" sz="1400">
              <a:solidFill>
                <a:srgbClr val="000000"/>
              </a:solidFill>
              <a:latin typeface="Segoe UI Light"/>
              <a:cs typeface="Segoe UI Light"/>
            </a:endParaRPr>
          </a:p>
          <a:p>
            <a:r>
              <a:rPr lang="en-US" sz="1400">
                <a:solidFill>
                  <a:srgbClr val="222222"/>
                </a:solidFill>
                <a:latin typeface="Segoe UI Light"/>
                <a:cs typeface="Segoe UI Light"/>
              </a:rPr>
              <a:t>[3] K. Lee, et.al. “Improving Key-Value Cache Performance With Heterogeneous Memory Tiering” at IEEE Micro 2024.</a:t>
            </a:r>
            <a:endParaRPr lang="en-US" sz="1400">
              <a:solidFill>
                <a:srgbClr val="000000"/>
              </a:solidFill>
              <a:latin typeface="Segoe UI Light"/>
              <a:cs typeface="Segoe UI Light"/>
            </a:endParaRPr>
          </a:p>
          <a:p>
            <a:endParaRPr lang="en-US" sz="1400">
              <a:solidFill>
                <a:srgbClr val="222222"/>
              </a:solidFill>
              <a:latin typeface="Segoe UI Light" panose="020B0502040204020203" pitchFamily="34" charset="0"/>
              <a:cs typeface="Segoe UI Light" panose="020B0502040204020203" pitchFamily="34" charset="0"/>
            </a:endParaRPr>
          </a:p>
        </p:txBody>
      </p:sp>
      <p:sp>
        <p:nvSpPr>
          <p:cNvPr id="14" name="Slide Number Placeholder 13">
            <a:extLst>
              <a:ext uri="{FF2B5EF4-FFF2-40B4-BE49-F238E27FC236}">
                <a16:creationId xmlns:a16="http://schemas.microsoft.com/office/drawing/2014/main" id="{751F6BA0-CE40-19FA-CC3C-E31AC1ADA11A}"/>
              </a:ext>
            </a:extLst>
          </p:cNvPr>
          <p:cNvSpPr>
            <a:spLocks noGrp="1"/>
          </p:cNvSpPr>
          <p:nvPr>
            <p:ph type="sldNum" sz="quarter" idx="4"/>
          </p:nvPr>
        </p:nvSpPr>
        <p:spPr>
          <a:xfrm>
            <a:off x="8610600" y="6356350"/>
            <a:ext cx="2743200" cy="365125"/>
          </a:xfrm>
          <a:prstGeom prst="rect">
            <a:avLst/>
          </a:prstGeom>
        </p:spPr>
        <p:txBody>
          <a:bodyPr anchor="ctr"/>
          <a:lstStyle>
            <a:defPPr>
              <a:defRPr lang="en-US"/>
            </a:defPPr>
            <a:lvl1pPr marL="0" algn="r" defTabSz="914400" rtl="0" eaLnBrk="1" latinLnBrk="0" hangingPunct="1">
              <a:defRPr sz="1200" kern="1200">
                <a:solidFill>
                  <a:schemeClr val="tx1">
                    <a:lumMod val="50000"/>
                    <a:lumOff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mtClean="0"/>
              <a:pPr/>
              <a:t>21</a:t>
            </a:fld>
            <a:endParaRPr lang="en-US"/>
          </a:p>
        </p:txBody>
      </p:sp>
      <p:pic>
        <p:nvPicPr>
          <p:cNvPr id="6" name="Picture 5" descr="A graph of different colored squares&#10;&#10;AI-generated content may be incorrect.">
            <a:extLst>
              <a:ext uri="{FF2B5EF4-FFF2-40B4-BE49-F238E27FC236}">
                <a16:creationId xmlns:a16="http://schemas.microsoft.com/office/drawing/2014/main" id="{819F2DE0-4FDE-89D8-363D-D83DAA7AC3FA}"/>
              </a:ext>
            </a:extLst>
          </p:cNvPr>
          <p:cNvPicPr>
            <a:picLocks noChangeAspect="1"/>
          </p:cNvPicPr>
          <p:nvPr/>
        </p:nvPicPr>
        <p:blipFill>
          <a:blip r:embed="rId6"/>
          <a:stretch>
            <a:fillRect/>
          </a:stretch>
        </p:blipFill>
        <p:spPr>
          <a:xfrm>
            <a:off x="1120579" y="1596484"/>
            <a:ext cx="9950840" cy="3172786"/>
          </a:xfrm>
          <a:prstGeom prst="rect">
            <a:avLst/>
          </a:prstGeom>
        </p:spPr>
      </p:pic>
      <p:sp>
        <p:nvSpPr>
          <p:cNvPr id="8" name="TextBox 7">
            <a:extLst>
              <a:ext uri="{FF2B5EF4-FFF2-40B4-BE49-F238E27FC236}">
                <a16:creationId xmlns:a16="http://schemas.microsoft.com/office/drawing/2014/main" id="{5D8A0715-D9FE-43BC-229E-13E138496E05}"/>
              </a:ext>
            </a:extLst>
          </p:cNvPr>
          <p:cNvSpPr txBox="1"/>
          <p:nvPr/>
        </p:nvSpPr>
        <p:spPr>
          <a:xfrm>
            <a:off x="0" y="6492240"/>
            <a:ext cx="1645920" cy="369332"/>
          </a:xfrm>
          <a:prstGeom prst="rect">
            <a:avLst/>
          </a:prstGeom>
          <a:solidFill>
            <a:schemeClr val="bg1">
              <a:lumMod val="85000"/>
            </a:schemeClr>
          </a:solidFill>
        </p:spPr>
        <p:txBody>
          <a:bodyPr wrap="square" lIns="91440" tIns="45720" rIns="91440" bIns="45720" rtlCol="0" anchor="t">
            <a:spAutoFit/>
          </a:bodyPr>
          <a:lstStyle/>
          <a:p>
            <a:r>
              <a:rPr lang="en-US">
                <a:latin typeface="Segoe UI"/>
                <a:cs typeface="Segoe UI"/>
              </a:rPr>
              <a:t>Tuning results</a:t>
            </a:r>
            <a:endParaRPr lang="en-US"/>
          </a:p>
        </p:txBody>
      </p:sp>
    </p:spTree>
    <p:extLst>
      <p:ext uri="{BB962C8B-B14F-4D97-AF65-F5344CB8AC3E}">
        <p14:creationId xmlns:p14="http://schemas.microsoft.com/office/powerpoint/2010/main" val="29940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Lst>
  </p:timing>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81F2C3-1A16-E60B-B00A-1F3D38D062BD}"/>
            </a:ext>
          </a:extLst>
        </p:cNvPr>
        <p:cNvGrpSpPr/>
        <p:nvPr/>
      </p:nvGrpSpPr>
      <p:grpSpPr>
        <a:xfrm>
          <a:off x="0" y="0"/>
          <a:ext cx="0" cy="0"/>
          <a:chOff x="0" y="0"/>
          <a:chExt cx="0" cy="0"/>
        </a:xfrm>
      </p:grpSpPr>
      <p:grpSp>
        <p:nvGrpSpPr>
          <p:cNvPr id="14" name="Group 13">
            <a:extLst>
              <a:ext uri="{FF2B5EF4-FFF2-40B4-BE49-F238E27FC236}">
                <a16:creationId xmlns:a16="http://schemas.microsoft.com/office/drawing/2014/main" id="{59AF8F45-102F-5E46-4A50-6BA75B2AF489}"/>
              </a:ext>
            </a:extLst>
          </p:cNvPr>
          <p:cNvGrpSpPr/>
          <p:nvPr/>
        </p:nvGrpSpPr>
        <p:grpSpPr>
          <a:xfrm>
            <a:off x="269115" y="2194560"/>
            <a:ext cx="5539321" cy="1537182"/>
            <a:chOff x="6334960" y="1830602"/>
            <a:chExt cx="5539321" cy="1537182"/>
          </a:xfrm>
        </p:grpSpPr>
        <p:grpSp>
          <p:nvGrpSpPr>
            <p:cNvPr id="13" name="Group 12">
              <a:extLst>
                <a:ext uri="{FF2B5EF4-FFF2-40B4-BE49-F238E27FC236}">
                  <a16:creationId xmlns:a16="http://schemas.microsoft.com/office/drawing/2014/main" id="{B43E1D98-C175-3C95-92AE-AE25D33152CD}"/>
                </a:ext>
              </a:extLst>
            </p:cNvPr>
            <p:cNvGrpSpPr/>
            <p:nvPr/>
          </p:nvGrpSpPr>
          <p:grpSpPr>
            <a:xfrm>
              <a:off x="6334960" y="1830602"/>
              <a:ext cx="5539321" cy="1325879"/>
              <a:chOff x="6334960" y="1830602"/>
              <a:chExt cx="5539321" cy="1325879"/>
            </a:xfrm>
          </p:grpSpPr>
          <p:pic>
            <p:nvPicPr>
              <p:cNvPr id="10" name="Picture 9">
                <a:extLst>
                  <a:ext uri="{FF2B5EF4-FFF2-40B4-BE49-F238E27FC236}">
                    <a16:creationId xmlns:a16="http://schemas.microsoft.com/office/drawing/2014/main" id="{6E3D438D-2F3F-69CA-96A9-8ADB6FC3148A}"/>
                  </a:ext>
                </a:extLst>
              </p:cNvPr>
              <p:cNvPicPr>
                <a:picLocks noChangeAspect="1"/>
              </p:cNvPicPr>
              <p:nvPr/>
            </p:nvPicPr>
            <p:blipFill>
              <a:blip r:embed="rId2"/>
              <a:srcRect l="5703" t="1" b="71112"/>
              <a:stretch/>
            </p:blipFill>
            <p:spPr>
              <a:xfrm>
                <a:off x="6981291" y="1948594"/>
                <a:ext cx="4892990" cy="1089896"/>
              </a:xfrm>
              <a:prstGeom prst="rect">
                <a:avLst/>
              </a:prstGeom>
            </p:spPr>
          </p:pic>
          <p:sp>
            <p:nvSpPr>
              <p:cNvPr id="11" name="TextBox 10">
                <a:extLst>
                  <a:ext uri="{FF2B5EF4-FFF2-40B4-BE49-F238E27FC236}">
                    <a16:creationId xmlns:a16="http://schemas.microsoft.com/office/drawing/2014/main" id="{F2A20BBD-CDA8-B9CC-C295-EDB08EC48DA5}"/>
                  </a:ext>
                </a:extLst>
              </p:cNvPr>
              <p:cNvSpPr txBox="1"/>
              <p:nvPr/>
            </p:nvSpPr>
            <p:spPr>
              <a:xfrm rot="16200000">
                <a:off x="5995186" y="2170376"/>
                <a:ext cx="1325879" cy="646331"/>
              </a:xfrm>
              <a:prstGeom prst="rect">
                <a:avLst/>
              </a:prstGeom>
              <a:noFill/>
            </p:spPr>
            <p:txBody>
              <a:bodyPr wrap="square" rtlCol="0">
                <a:spAutoFit/>
              </a:bodyPr>
              <a:lstStyle/>
              <a:p>
                <a:pPr algn="ctr"/>
                <a:r>
                  <a:rPr lang="en-IN" b="1">
                    <a:latin typeface="Segoe UI" panose="020B0502040204020203" pitchFamily="34" charset="0"/>
                    <a:cs typeface="Segoe UI" panose="020B0502040204020203" pitchFamily="34" charset="0"/>
                  </a:rPr>
                  <a:t>Hot Page</a:t>
                </a:r>
                <a:br>
                  <a:rPr lang="en-IN" b="1">
                    <a:latin typeface="Segoe UI" panose="020B0502040204020203" pitchFamily="34" charset="0"/>
                    <a:cs typeface="Segoe UI" panose="020B0502040204020203" pitchFamily="34" charset="0"/>
                  </a:rPr>
                </a:br>
                <a:r>
                  <a:rPr lang="en-IN" b="1">
                    <a:latin typeface="Segoe UI" panose="020B0502040204020203" pitchFamily="34" charset="0"/>
                    <a:cs typeface="Segoe UI" panose="020B0502040204020203" pitchFamily="34" charset="0"/>
                  </a:rPr>
                  <a:t>Count</a:t>
                </a:r>
                <a:endParaRPr lang="en-US" b="1">
                  <a:latin typeface="Segoe UI" panose="020B0502040204020203" pitchFamily="34" charset="0"/>
                  <a:cs typeface="Segoe UI" panose="020B0502040204020203" pitchFamily="34" charset="0"/>
                </a:endParaRPr>
              </a:p>
            </p:txBody>
          </p:sp>
        </p:grpSp>
        <p:sp>
          <p:nvSpPr>
            <p:cNvPr id="12" name="TextBox 11">
              <a:extLst>
                <a:ext uri="{FF2B5EF4-FFF2-40B4-BE49-F238E27FC236}">
                  <a16:creationId xmlns:a16="http://schemas.microsoft.com/office/drawing/2014/main" id="{BBD0BC7A-86FF-189C-60F1-B49D1D7EA17C}"/>
                </a:ext>
              </a:extLst>
            </p:cNvPr>
            <p:cNvSpPr txBox="1"/>
            <p:nvPr/>
          </p:nvSpPr>
          <p:spPr>
            <a:xfrm>
              <a:off x="7875269" y="2998452"/>
              <a:ext cx="3641835" cy="369332"/>
            </a:xfrm>
            <a:prstGeom prst="rect">
              <a:avLst/>
            </a:prstGeom>
            <a:noFill/>
          </p:spPr>
          <p:txBody>
            <a:bodyPr wrap="square" rtlCol="0">
              <a:spAutoFit/>
            </a:bodyPr>
            <a:lstStyle/>
            <a:p>
              <a:pPr algn="ctr"/>
              <a:r>
                <a:rPr lang="en-IN" b="1">
                  <a:latin typeface="Segoe UI" panose="020B0502040204020203" pitchFamily="34" charset="0"/>
                  <a:cs typeface="Segoe UI" panose="020B0502040204020203" pitchFamily="34" charset="0"/>
                </a:rPr>
                <a:t>Program execution</a:t>
              </a:r>
              <a:endParaRPr lang="en-US" b="1">
                <a:latin typeface="Segoe UI" panose="020B0502040204020203" pitchFamily="34" charset="0"/>
                <a:cs typeface="Segoe UI" panose="020B0502040204020203" pitchFamily="34" charset="0"/>
              </a:endParaRPr>
            </a:p>
          </p:txBody>
        </p:sp>
      </p:grpSp>
      <p:grpSp>
        <p:nvGrpSpPr>
          <p:cNvPr id="22" name="Group 21">
            <a:extLst>
              <a:ext uri="{FF2B5EF4-FFF2-40B4-BE49-F238E27FC236}">
                <a16:creationId xmlns:a16="http://schemas.microsoft.com/office/drawing/2014/main" id="{5C649FE8-C7C1-E62C-A5C8-498AA79317D4}"/>
              </a:ext>
            </a:extLst>
          </p:cNvPr>
          <p:cNvGrpSpPr/>
          <p:nvPr/>
        </p:nvGrpSpPr>
        <p:grpSpPr>
          <a:xfrm>
            <a:off x="6230451" y="2216879"/>
            <a:ext cx="5123349" cy="1535733"/>
            <a:chOff x="456955" y="3804673"/>
            <a:chExt cx="5123349" cy="1535733"/>
          </a:xfrm>
        </p:grpSpPr>
        <p:sp>
          <p:nvSpPr>
            <p:cNvPr id="18" name="TextBox 17">
              <a:extLst>
                <a:ext uri="{FF2B5EF4-FFF2-40B4-BE49-F238E27FC236}">
                  <a16:creationId xmlns:a16="http://schemas.microsoft.com/office/drawing/2014/main" id="{3C0E96DA-4AD2-9220-5DDA-A912FCEE735F}"/>
                </a:ext>
              </a:extLst>
            </p:cNvPr>
            <p:cNvSpPr txBox="1"/>
            <p:nvPr/>
          </p:nvSpPr>
          <p:spPr>
            <a:xfrm>
              <a:off x="1938469" y="4971074"/>
              <a:ext cx="3641835" cy="369332"/>
            </a:xfrm>
            <a:prstGeom prst="rect">
              <a:avLst/>
            </a:prstGeom>
            <a:noFill/>
          </p:spPr>
          <p:txBody>
            <a:bodyPr wrap="square" rtlCol="0">
              <a:spAutoFit/>
            </a:bodyPr>
            <a:lstStyle/>
            <a:p>
              <a:pPr algn="ctr"/>
              <a:r>
                <a:rPr lang="en-IN" b="1">
                  <a:latin typeface="Segoe UI" panose="020B0502040204020203" pitchFamily="34" charset="0"/>
                  <a:cs typeface="Segoe UI" panose="020B0502040204020203" pitchFamily="34" charset="0"/>
                </a:rPr>
                <a:t>Program execution</a:t>
              </a:r>
              <a:endParaRPr lang="en-US" b="1">
                <a:latin typeface="Segoe UI" panose="020B0502040204020203" pitchFamily="34" charset="0"/>
                <a:cs typeface="Segoe UI" panose="020B0502040204020203" pitchFamily="34" charset="0"/>
              </a:endParaRPr>
            </a:p>
          </p:txBody>
        </p:sp>
        <p:sp>
          <p:nvSpPr>
            <p:cNvPr id="19" name="TextBox 18">
              <a:extLst>
                <a:ext uri="{FF2B5EF4-FFF2-40B4-BE49-F238E27FC236}">
                  <a16:creationId xmlns:a16="http://schemas.microsoft.com/office/drawing/2014/main" id="{154DAA5A-09F4-F636-02D8-6C1686882F0D}"/>
                </a:ext>
              </a:extLst>
            </p:cNvPr>
            <p:cNvSpPr txBox="1"/>
            <p:nvPr/>
          </p:nvSpPr>
          <p:spPr>
            <a:xfrm rot="16200000">
              <a:off x="117181" y="4144447"/>
              <a:ext cx="1325879" cy="646331"/>
            </a:xfrm>
            <a:prstGeom prst="rect">
              <a:avLst/>
            </a:prstGeom>
            <a:noFill/>
          </p:spPr>
          <p:txBody>
            <a:bodyPr wrap="square" rtlCol="0">
              <a:spAutoFit/>
            </a:bodyPr>
            <a:lstStyle/>
            <a:p>
              <a:pPr algn="ctr"/>
              <a:r>
                <a:rPr lang="en-IN" b="1">
                  <a:latin typeface="Segoe UI" panose="020B0502040204020203" pitchFamily="34" charset="0"/>
                  <a:cs typeface="Segoe UI" panose="020B0502040204020203" pitchFamily="34" charset="0"/>
                </a:rPr>
                <a:t>Hot Page</a:t>
              </a:r>
              <a:br>
                <a:rPr lang="en-IN" b="1">
                  <a:latin typeface="Segoe UI" panose="020B0502040204020203" pitchFamily="34" charset="0"/>
                  <a:cs typeface="Segoe UI" panose="020B0502040204020203" pitchFamily="34" charset="0"/>
                </a:rPr>
              </a:br>
              <a:r>
                <a:rPr lang="en-IN" b="1">
                  <a:latin typeface="Segoe UI" panose="020B0502040204020203" pitchFamily="34" charset="0"/>
                  <a:cs typeface="Segoe UI" panose="020B0502040204020203" pitchFamily="34" charset="0"/>
                </a:rPr>
                <a:t>Count</a:t>
              </a:r>
              <a:endParaRPr lang="en-US" b="1">
                <a:latin typeface="Segoe UI" panose="020B0502040204020203" pitchFamily="34" charset="0"/>
                <a:cs typeface="Segoe UI" panose="020B0502040204020203" pitchFamily="34" charset="0"/>
              </a:endParaRPr>
            </a:p>
          </p:txBody>
        </p:sp>
      </p:grpSp>
      <p:grpSp>
        <p:nvGrpSpPr>
          <p:cNvPr id="3" name="Group 2">
            <a:extLst>
              <a:ext uri="{FF2B5EF4-FFF2-40B4-BE49-F238E27FC236}">
                <a16:creationId xmlns:a16="http://schemas.microsoft.com/office/drawing/2014/main" id="{FE4713A4-A803-BDA6-F5FD-F6CFDA16C401}"/>
              </a:ext>
            </a:extLst>
          </p:cNvPr>
          <p:cNvGrpSpPr/>
          <p:nvPr/>
        </p:nvGrpSpPr>
        <p:grpSpPr>
          <a:xfrm>
            <a:off x="3197739" y="3924259"/>
            <a:ext cx="5539321" cy="1570852"/>
            <a:chOff x="6334960" y="1830602"/>
            <a:chExt cx="5539321" cy="1570852"/>
          </a:xfrm>
        </p:grpSpPr>
        <p:grpSp>
          <p:nvGrpSpPr>
            <p:cNvPr id="5" name="Group 4">
              <a:extLst>
                <a:ext uri="{FF2B5EF4-FFF2-40B4-BE49-F238E27FC236}">
                  <a16:creationId xmlns:a16="http://schemas.microsoft.com/office/drawing/2014/main" id="{9A9852F5-1E46-43E9-7D20-B6C425C385CC}"/>
                </a:ext>
              </a:extLst>
            </p:cNvPr>
            <p:cNvGrpSpPr/>
            <p:nvPr/>
          </p:nvGrpSpPr>
          <p:grpSpPr>
            <a:xfrm>
              <a:off x="6334960" y="1830602"/>
              <a:ext cx="5539321" cy="1325879"/>
              <a:chOff x="6334960" y="1830602"/>
              <a:chExt cx="5539321" cy="1325879"/>
            </a:xfrm>
          </p:grpSpPr>
          <p:pic>
            <p:nvPicPr>
              <p:cNvPr id="7" name="Picture 6">
                <a:extLst>
                  <a:ext uri="{FF2B5EF4-FFF2-40B4-BE49-F238E27FC236}">
                    <a16:creationId xmlns:a16="http://schemas.microsoft.com/office/drawing/2014/main" id="{EC1AB87A-70E4-4B5D-FEF2-B7A97D518DCC}"/>
                  </a:ext>
                </a:extLst>
              </p:cNvPr>
              <p:cNvPicPr>
                <a:picLocks noChangeAspect="1"/>
              </p:cNvPicPr>
              <p:nvPr/>
            </p:nvPicPr>
            <p:blipFill>
              <a:blip r:embed="rId2"/>
              <a:srcRect l="5573" t="29254" r="130" b="41859"/>
              <a:stretch/>
            </p:blipFill>
            <p:spPr>
              <a:xfrm>
                <a:off x="6981291" y="1948594"/>
                <a:ext cx="4892990" cy="1089896"/>
              </a:xfrm>
              <a:prstGeom prst="rect">
                <a:avLst/>
              </a:prstGeom>
            </p:spPr>
          </p:pic>
          <p:sp>
            <p:nvSpPr>
              <p:cNvPr id="8" name="TextBox 7">
                <a:extLst>
                  <a:ext uri="{FF2B5EF4-FFF2-40B4-BE49-F238E27FC236}">
                    <a16:creationId xmlns:a16="http://schemas.microsoft.com/office/drawing/2014/main" id="{60D2267F-55CC-BBEB-627E-749EF7B8EBFB}"/>
                  </a:ext>
                </a:extLst>
              </p:cNvPr>
              <p:cNvSpPr txBox="1"/>
              <p:nvPr/>
            </p:nvSpPr>
            <p:spPr>
              <a:xfrm rot="16200000">
                <a:off x="5995186" y="2170376"/>
                <a:ext cx="1325879" cy="646331"/>
              </a:xfrm>
              <a:prstGeom prst="rect">
                <a:avLst/>
              </a:prstGeom>
              <a:noFill/>
            </p:spPr>
            <p:txBody>
              <a:bodyPr wrap="square" rtlCol="0">
                <a:spAutoFit/>
              </a:bodyPr>
              <a:lstStyle/>
              <a:p>
                <a:pPr algn="ctr"/>
                <a:r>
                  <a:rPr lang="en-IN" b="1">
                    <a:latin typeface="Segoe UI" panose="020B0502040204020203" pitchFamily="34" charset="0"/>
                    <a:cs typeface="Segoe UI" panose="020B0502040204020203" pitchFamily="34" charset="0"/>
                  </a:rPr>
                  <a:t>Hot Page</a:t>
                </a:r>
                <a:br>
                  <a:rPr lang="en-IN" b="1">
                    <a:latin typeface="Segoe UI" panose="020B0502040204020203" pitchFamily="34" charset="0"/>
                    <a:cs typeface="Segoe UI" panose="020B0502040204020203" pitchFamily="34" charset="0"/>
                  </a:rPr>
                </a:br>
                <a:r>
                  <a:rPr lang="en-IN" b="1">
                    <a:latin typeface="Segoe UI" panose="020B0502040204020203" pitchFamily="34" charset="0"/>
                    <a:cs typeface="Segoe UI" panose="020B0502040204020203" pitchFamily="34" charset="0"/>
                  </a:rPr>
                  <a:t>Count</a:t>
                </a:r>
                <a:endParaRPr lang="en-US" b="1">
                  <a:latin typeface="Segoe UI" panose="020B0502040204020203" pitchFamily="34" charset="0"/>
                  <a:cs typeface="Segoe UI" panose="020B0502040204020203" pitchFamily="34" charset="0"/>
                </a:endParaRPr>
              </a:p>
            </p:txBody>
          </p:sp>
        </p:grpSp>
        <p:sp>
          <p:nvSpPr>
            <p:cNvPr id="6" name="TextBox 5">
              <a:extLst>
                <a:ext uri="{FF2B5EF4-FFF2-40B4-BE49-F238E27FC236}">
                  <a16:creationId xmlns:a16="http://schemas.microsoft.com/office/drawing/2014/main" id="{60F69C5F-6595-0D6B-EDC6-649C05E2324D}"/>
                </a:ext>
              </a:extLst>
            </p:cNvPr>
            <p:cNvSpPr txBox="1"/>
            <p:nvPr/>
          </p:nvSpPr>
          <p:spPr>
            <a:xfrm>
              <a:off x="7875269" y="3032122"/>
              <a:ext cx="3641835" cy="369332"/>
            </a:xfrm>
            <a:prstGeom prst="rect">
              <a:avLst/>
            </a:prstGeom>
            <a:noFill/>
          </p:spPr>
          <p:txBody>
            <a:bodyPr wrap="square" rtlCol="0">
              <a:spAutoFit/>
            </a:bodyPr>
            <a:lstStyle/>
            <a:p>
              <a:pPr algn="ctr"/>
              <a:r>
                <a:rPr lang="en-IN" b="1">
                  <a:latin typeface="Segoe UI" panose="020B0502040204020203" pitchFamily="34" charset="0"/>
                  <a:cs typeface="Segoe UI" panose="020B0502040204020203" pitchFamily="34" charset="0"/>
                </a:rPr>
                <a:t>Program execution</a:t>
              </a:r>
              <a:endParaRPr lang="en-US" b="1">
                <a:latin typeface="Segoe UI" panose="020B0502040204020203" pitchFamily="34" charset="0"/>
                <a:cs typeface="Segoe UI" panose="020B0502040204020203" pitchFamily="34" charset="0"/>
              </a:endParaRPr>
            </a:p>
          </p:txBody>
        </p:sp>
      </p:grpSp>
      <p:sp>
        <p:nvSpPr>
          <p:cNvPr id="9" name="Content Placeholder 4">
            <a:extLst>
              <a:ext uri="{FF2B5EF4-FFF2-40B4-BE49-F238E27FC236}">
                <a16:creationId xmlns:a16="http://schemas.microsoft.com/office/drawing/2014/main" id="{FE8FF065-7F85-3239-C0BB-6BD10E19DF91}"/>
              </a:ext>
            </a:extLst>
          </p:cNvPr>
          <p:cNvSpPr txBox="1">
            <a:spLocks/>
          </p:cNvSpPr>
          <p:nvPr/>
        </p:nvSpPr>
        <p:spPr>
          <a:xfrm>
            <a:off x="3043072" y="5551110"/>
            <a:ext cx="6105856" cy="479866"/>
          </a:xfrm>
          <a:prstGeom prst="roundRect">
            <a:avLst/>
          </a:prstGeom>
          <a:solidFill>
            <a:schemeClr val="accent6">
              <a:lumMod val="20000"/>
              <a:lumOff val="80000"/>
            </a:schemeClr>
          </a:solidFill>
          <a:effectLst>
            <a:outerShdw blurRad="50800" dist="38100" dir="2700000" algn="tl" rotWithShape="0">
              <a:prstClr val="black">
                <a:alpha val="40000"/>
              </a:prstClr>
            </a:outerShdw>
          </a:effectLst>
        </p:spPr>
        <p:txBody>
          <a:bodyPr vert="horz" lIns="91440" tIns="45720" rIns="91440" bIns="45720" rtlCol="0" anchor="ctr">
            <a:noAutofit/>
          </a:bodyPr>
          <a:lstStyle>
            <a:lvl1pPr marL="0" indent="0" algn="l" defTabSz="914400" rtl="0" eaLnBrk="1" latinLnBrk="0" hangingPunct="1">
              <a:lnSpc>
                <a:spcPct val="90000"/>
              </a:lnSpc>
              <a:spcBef>
                <a:spcPts val="1000"/>
              </a:spcBef>
              <a:buFontTx/>
              <a:buNone/>
              <a:defRPr sz="3200" kern="1200">
                <a:solidFill>
                  <a:schemeClr val="tx1"/>
                </a:solidFill>
                <a:latin typeface="Gill Sans MT" panose="020B0502020104020203" pitchFamily="34" charset="0"/>
                <a:ea typeface="+mn-ea"/>
                <a:cs typeface="Helvetica" panose="020B0604020202020204" pitchFamily="34" charset="0"/>
              </a:defRPr>
            </a:lvl1pPr>
            <a:lvl2pPr marL="914400" indent="-457200" algn="l" defTabSz="914400" rtl="0" eaLnBrk="1" latinLnBrk="0" hangingPunct="1">
              <a:lnSpc>
                <a:spcPct val="90000"/>
              </a:lnSpc>
              <a:spcBef>
                <a:spcPts val="500"/>
              </a:spcBef>
              <a:buSzPct val="130000"/>
              <a:buFontTx/>
              <a:buBlip>
                <a:blip r:embed="rId3"/>
              </a:buBlip>
              <a:defRPr sz="2600" kern="1200">
                <a:solidFill>
                  <a:schemeClr val="tx1"/>
                </a:solidFill>
                <a:latin typeface="Gill Sans MT" panose="020B0502020104020203" pitchFamily="34" charset="0"/>
                <a:ea typeface="+mn-ea"/>
                <a:cs typeface="Helvetica" panose="020B0604020202020204" pitchFamily="34" charset="0"/>
              </a:defRPr>
            </a:lvl2pPr>
            <a:lvl3pPr marL="914400" indent="0" algn="l" defTabSz="914400" rtl="0" eaLnBrk="1" latinLnBrk="0" hangingPunct="1">
              <a:lnSpc>
                <a:spcPct val="90000"/>
              </a:lnSpc>
              <a:spcBef>
                <a:spcPts val="500"/>
              </a:spcBef>
              <a:buFontTx/>
              <a:buNone/>
              <a:defRPr sz="2400" kern="1200">
                <a:solidFill>
                  <a:schemeClr val="tx1"/>
                </a:solidFill>
                <a:latin typeface="Helvetica" panose="020B0604020202020204" pitchFamily="34" charset="0"/>
                <a:ea typeface="+mn-ea"/>
                <a:cs typeface="Helvetica" panose="020B0604020202020204" pitchFamily="34" charset="0"/>
              </a:defRPr>
            </a:lvl3pPr>
            <a:lvl4pPr marL="1714500" indent="-342900" algn="l" defTabSz="914400" rtl="0" eaLnBrk="1" latinLnBrk="0" hangingPunct="1">
              <a:lnSpc>
                <a:spcPct val="90000"/>
              </a:lnSpc>
              <a:spcBef>
                <a:spcPts val="500"/>
              </a:spcBef>
              <a:buFontTx/>
              <a:buBlip>
                <a:blip r:embed="rId4"/>
              </a:buBlip>
              <a:defRPr sz="2000" kern="1200">
                <a:solidFill>
                  <a:schemeClr val="tx1"/>
                </a:solidFill>
                <a:latin typeface="Gill Sans MT" panose="020B0502020104020203" pitchFamily="34" charset="0"/>
                <a:ea typeface="+mn-ea"/>
                <a:cs typeface="Helvetica" panose="020B0604020202020204" pitchFamily="34" charset="0"/>
              </a:defRPr>
            </a:lvl4pPr>
            <a:lvl5pPr marL="1828800" indent="0" algn="l" defTabSz="914400" rtl="0" eaLnBrk="1" latinLnBrk="0" hangingPunct="1">
              <a:lnSpc>
                <a:spcPct val="90000"/>
              </a:lnSpc>
              <a:spcBef>
                <a:spcPts val="500"/>
              </a:spcBef>
              <a:buFontTx/>
              <a:buNone/>
              <a:defRPr sz="2000" kern="1200">
                <a:solidFill>
                  <a:schemeClr val="tx1"/>
                </a:solidFill>
                <a:latin typeface="Gill Sans MT" panose="020B0502020104020203" pitchFamily="34" charset="0"/>
                <a:ea typeface="+mn-ea"/>
                <a:cs typeface="Helvetica"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Gill Sans MT" panose="020B0502020104020203" pitchFamily="34" charset="0"/>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a:latin typeface="Segoe UI" panose="020B0502040204020203" pitchFamily="34" charset="0"/>
                <a:cs typeface="Segoe UI" panose="020B0502040204020203" pitchFamily="34" charset="0"/>
              </a:rPr>
              <a:t>Tuning improves </a:t>
            </a:r>
            <a:r>
              <a:rPr lang="en-US" sz="2000" b="1">
                <a:latin typeface="Segoe UI" panose="020B0502040204020203" pitchFamily="34" charset="0"/>
                <a:cs typeface="Segoe UI" panose="020B0502040204020203" pitchFamily="34" charset="0"/>
              </a:rPr>
              <a:t>accuracy</a:t>
            </a:r>
            <a:r>
              <a:rPr lang="en-US" sz="2000">
                <a:latin typeface="Segoe UI" panose="020B0502040204020203" pitchFamily="34" charset="0"/>
                <a:cs typeface="Segoe UI" panose="020B0502040204020203" pitchFamily="34" charset="0"/>
              </a:rPr>
              <a:t> of hot page classification</a:t>
            </a:r>
          </a:p>
        </p:txBody>
      </p:sp>
      <p:sp>
        <p:nvSpPr>
          <p:cNvPr id="23" name="TextBox 22">
            <a:extLst>
              <a:ext uri="{FF2B5EF4-FFF2-40B4-BE49-F238E27FC236}">
                <a16:creationId xmlns:a16="http://schemas.microsoft.com/office/drawing/2014/main" id="{169E9DCB-537C-06FE-6616-B2F4C5B66BBC}"/>
              </a:ext>
            </a:extLst>
          </p:cNvPr>
          <p:cNvSpPr txBox="1"/>
          <p:nvPr/>
        </p:nvSpPr>
        <p:spPr>
          <a:xfrm>
            <a:off x="1097961" y="1749859"/>
            <a:ext cx="4527960" cy="442674"/>
          </a:xfrm>
          <a:prstGeom prst="roundRect">
            <a:avLst/>
          </a:prstGeom>
          <a:solidFill>
            <a:srgbClr val="F8D7DA"/>
          </a:solidFill>
          <a:ln>
            <a:noFill/>
          </a:ln>
          <a:effectLst>
            <a:outerShdw blurRad="50800" dist="38100" dir="2700000" algn="tl" rotWithShape="0">
              <a:prstClr val="black">
                <a:alpha val="40000"/>
              </a:prstClr>
            </a:outerShdw>
          </a:effectLst>
        </p:spPr>
        <p:txBody>
          <a:bodyPr wrap="square" rtlCol="0">
            <a:spAutoFit/>
          </a:bodyPr>
          <a:lstStyle/>
          <a:p>
            <a:pPr algn="ctr"/>
            <a:r>
              <a:rPr lang="en-US" sz="2000">
                <a:latin typeface="Segoe UI" panose="020B0502040204020203" pitchFamily="34" charset="0"/>
                <a:cs typeface="Segoe UI" panose="020B0502040204020203" pitchFamily="34" charset="0"/>
              </a:rPr>
              <a:t>Large hot threshold = few hot pages</a:t>
            </a:r>
          </a:p>
        </p:txBody>
      </p:sp>
      <p:sp>
        <p:nvSpPr>
          <p:cNvPr id="24" name="TextBox 23">
            <a:extLst>
              <a:ext uri="{FF2B5EF4-FFF2-40B4-BE49-F238E27FC236}">
                <a16:creationId xmlns:a16="http://schemas.microsoft.com/office/drawing/2014/main" id="{5DFBE1F0-D3FB-BEE7-C174-BE30005E3C16}"/>
              </a:ext>
            </a:extLst>
          </p:cNvPr>
          <p:cNvSpPr txBox="1"/>
          <p:nvPr/>
        </p:nvSpPr>
        <p:spPr>
          <a:xfrm>
            <a:off x="6876782" y="1754075"/>
            <a:ext cx="4992714" cy="442674"/>
          </a:xfrm>
          <a:prstGeom prst="roundRect">
            <a:avLst/>
          </a:prstGeom>
          <a:solidFill>
            <a:srgbClr val="F8D7DA"/>
          </a:solidFill>
          <a:ln>
            <a:noFill/>
          </a:ln>
          <a:effectLst>
            <a:outerShdw blurRad="50800" dist="38100" dir="2700000" algn="tl" rotWithShape="0">
              <a:prstClr val="black">
                <a:alpha val="40000"/>
              </a:prstClr>
            </a:outerShdw>
          </a:effectLst>
        </p:spPr>
        <p:txBody>
          <a:bodyPr wrap="square" rtlCol="0">
            <a:spAutoFit/>
          </a:bodyPr>
          <a:lstStyle/>
          <a:p>
            <a:pPr algn="ctr"/>
            <a:r>
              <a:rPr lang="en-US" sz="2000">
                <a:latin typeface="Segoe UI" panose="020B0502040204020203" pitchFamily="34" charset="0"/>
                <a:cs typeface="Segoe UI" panose="020B0502040204020203" pitchFamily="34" charset="0"/>
              </a:rPr>
              <a:t>Small hot threshold = excess hot pages</a:t>
            </a:r>
          </a:p>
        </p:txBody>
      </p:sp>
      <p:sp>
        <p:nvSpPr>
          <p:cNvPr id="16" name="Slide Number Placeholder 15">
            <a:extLst>
              <a:ext uri="{FF2B5EF4-FFF2-40B4-BE49-F238E27FC236}">
                <a16:creationId xmlns:a16="http://schemas.microsoft.com/office/drawing/2014/main" id="{D38BC0E3-2360-B003-A77C-BED0EFE6FD61}"/>
              </a:ext>
            </a:extLst>
          </p:cNvPr>
          <p:cNvSpPr>
            <a:spLocks noGrp="1"/>
          </p:cNvSpPr>
          <p:nvPr>
            <p:ph type="sldNum" sz="quarter" idx="4"/>
          </p:nvPr>
        </p:nvSpPr>
        <p:spPr>
          <a:xfrm>
            <a:off x="8610600" y="6356350"/>
            <a:ext cx="2743200" cy="365125"/>
          </a:xfrm>
          <a:prstGeom prst="rect">
            <a:avLst/>
          </a:prstGeom>
        </p:spPr>
        <p:txBody>
          <a:bodyPr anchor="ctr"/>
          <a:lstStyle>
            <a:defPPr>
              <a:defRPr lang="en-US"/>
            </a:defPPr>
            <a:lvl1pPr marL="0" algn="r" defTabSz="914400" rtl="0" eaLnBrk="1" latinLnBrk="0" hangingPunct="1">
              <a:defRPr sz="1200" kern="1200">
                <a:solidFill>
                  <a:schemeClr val="tx1">
                    <a:lumMod val="50000"/>
                    <a:lumOff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mtClean="0"/>
              <a:pPr/>
              <a:t>22</a:t>
            </a:fld>
            <a:endParaRPr lang="en-US"/>
          </a:p>
        </p:txBody>
      </p:sp>
      <p:pic>
        <p:nvPicPr>
          <p:cNvPr id="36" name="Picture 35">
            <a:extLst>
              <a:ext uri="{FF2B5EF4-FFF2-40B4-BE49-F238E27FC236}">
                <a16:creationId xmlns:a16="http://schemas.microsoft.com/office/drawing/2014/main" id="{4DCBF144-5AB5-7AEB-1E01-FAAC8BB36217}"/>
              </a:ext>
            </a:extLst>
          </p:cNvPr>
          <p:cNvPicPr>
            <a:picLocks noChangeAspect="1"/>
          </p:cNvPicPr>
          <p:nvPr/>
        </p:nvPicPr>
        <p:blipFill>
          <a:blip r:embed="rId5"/>
          <a:stretch>
            <a:fillRect/>
          </a:stretch>
        </p:blipFill>
        <p:spPr>
          <a:xfrm>
            <a:off x="6876782" y="2377440"/>
            <a:ext cx="4634095" cy="1084576"/>
          </a:xfrm>
          <a:prstGeom prst="rect">
            <a:avLst/>
          </a:prstGeom>
        </p:spPr>
      </p:pic>
      <p:sp>
        <p:nvSpPr>
          <p:cNvPr id="2" name="Title 1">
            <a:extLst>
              <a:ext uri="{FF2B5EF4-FFF2-40B4-BE49-F238E27FC236}">
                <a16:creationId xmlns:a16="http://schemas.microsoft.com/office/drawing/2014/main" id="{0FA9D602-0857-7BF4-7BD8-D5E8AFAAFF8B}"/>
              </a:ext>
            </a:extLst>
          </p:cNvPr>
          <p:cNvSpPr txBox="1">
            <a:spLocks/>
          </p:cNvSpPr>
          <p:nvPr/>
        </p:nvSpPr>
        <p:spPr>
          <a:xfrm>
            <a:off x="841248" y="365126"/>
            <a:ext cx="10515600" cy="13258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Segoe UI Semibold" panose="020B0502040204020203" pitchFamily="34" charset="0"/>
                <a:ea typeface="+mj-ea"/>
                <a:cs typeface="Segoe UI Semibold" panose="020B0502040204020203" pitchFamily="34" charset="0"/>
              </a:defRPr>
            </a:lvl1pPr>
          </a:lstStyle>
          <a:p>
            <a:r>
              <a:rPr lang="en-US"/>
              <a:t>Reasons for improvement</a:t>
            </a:r>
            <a:endParaRPr lang="en-US">
              <a:latin typeface="Segoe UI" panose="020B0502040204020203" pitchFamily="34" charset="0"/>
              <a:cs typeface="Segoe UI" panose="020B0502040204020203" pitchFamily="34" charset="0"/>
            </a:endParaRPr>
          </a:p>
        </p:txBody>
      </p:sp>
      <p:sp>
        <p:nvSpPr>
          <p:cNvPr id="4" name="TextBox 3">
            <a:extLst>
              <a:ext uri="{FF2B5EF4-FFF2-40B4-BE49-F238E27FC236}">
                <a16:creationId xmlns:a16="http://schemas.microsoft.com/office/drawing/2014/main" id="{6F285D5E-5FC4-CC30-1D18-4EC4B1751E62}"/>
              </a:ext>
            </a:extLst>
          </p:cNvPr>
          <p:cNvSpPr txBox="1"/>
          <p:nvPr/>
        </p:nvSpPr>
        <p:spPr>
          <a:xfrm>
            <a:off x="0" y="6492240"/>
            <a:ext cx="1645920" cy="369332"/>
          </a:xfrm>
          <a:prstGeom prst="rect">
            <a:avLst/>
          </a:prstGeom>
          <a:solidFill>
            <a:schemeClr val="bg1">
              <a:lumMod val="85000"/>
            </a:schemeClr>
          </a:solidFill>
        </p:spPr>
        <p:txBody>
          <a:bodyPr wrap="square" lIns="91440" tIns="45720" rIns="91440" bIns="45720" rtlCol="0" anchor="t">
            <a:spAutoFit/>
          </a:bodyPr>
          <a:lstStyle/>
          <a:p>
            <a:r>
              <a:rPr lang="en-US">
                <a:latin typeface="Segoe UI"/>
                <a:cs typeface="Segoe UI"/>
              </a:rPr>
              <a:t>Tuning results</a:t>
            </a:r>
            <a:endParaRPr lang="en-US"/>
          </a:p>
        </p:txBody>
      </p:sp>
    </p:spTree>
    <p:extLst>
      <p:ext uri="{BB962C8B-B14F-4D97-AF65-F5344CB8AC3E}">
        <p14:creationId xmlns:p14="http://schemas.microsoft.com/office/powerpoint/2010/main" val="84707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3" grpId="0" animBg="1"/>
      <p:bldP spid="2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635F13D-DE50-57C1-C066-1986B810462D}"/>
              </a:ext>
            </a:extLst>
          </p:cNvPr>
          <p:cNvSpPr txBox="1">
            <a:spLocks/>
          </p:cNvSpPr>
          <p:nvPr/>
        </p:nvSpPr>
        <p:spPr>
          <a:xfrm>
            <a:off x="841248" y="365126"/>
            <a:ext cx="10515600" cy="13258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Segoe UI Semibold" panose="020B0502040204020203" pitchFamily="34" charset="0"/>
                <a:ea typeface="+mj-ea"/>
                <a:cs typeface="Segoe UI Semibold" panose="020B0502040204020203" pitchFamily="34" charset="0"/>
              </a:defRPr>
            </a:lvl1pPr>
          </a:lstStyle>
          <a:p>
            <a:r>
              <a:rPr lang="en-US"/>
              <a:t>Reasons for improvement</a:t>
            </a:r>
            <a:endParaRPr lang="en-US">
              <a:latin typeface="Segoe UI" panose="020B0502040204020203" pitchFamily="34" charset="0"/>
              <a:cs typeface="Segoe UI" panose="020B0502040204020203" pitchFamily="34" charset="0"/>
            </a:endParaRPr>
          </a:p>
        </p:txBody>
      </p:sp>
      <p:sp>
        <p:nvSpPr>
          <p:cNvPr id="23" name="TextBox 22">
            <a:extLst>
              <a:ext uri="{FF2B5EF4-FFF2-40B4-BE49-F238E27FC236}">
                <a16:creationId xmlns:a16="http://schemas.microsoft.com/office/drawing/2014/main" id="{D9B2BA05-26CE-9150-E4DE-43EF30CA6A6A}"/>
              </a:ext>
            </a:extLst>
          </p:cNvPr>
          <p:cNvSpPr txBox="1"/>
          <p:nvPr/>
        </p:nvSpPr>
        <p:spPr>
          <a:xfrm>
            <a:off x="835152" y="1680039"/>
            <a:ext cx="5101161" cy="783193"/>
          </a:xfrm>
          <a:prstGeom prst="roundRect">
            <a:avLst/>
          </a:prstGeom>
          <a:solidFill>
            <a:srgbClr val="F8D7DA"/>
          </a:solidFill>
          <a:ln>
            <a:noFill/>
          </a:ln>
        </p:spPr>
        <p:txBody>
          <a:bodyPr wrap="square" rtlCol="0">
            <a:spAutoFit/>
          </a:bodyPr>
          <a:lstStyle/>
          <a:p>
            <a:pPr algn="ctr"/>
            <a:r>
              <a:rPr lang="en-US" sz="2000" u="sng">
                <a:latin typeface="Segoe UI" panose="020B0502040204020203" pitchFamily="34" charset="0"/>
                <a:cs typeface="Segoe UI" panose="020B0502040204020203" pitchFamily="34" charset="0"/>
              </a:rPr>
              <a:t>High</a:t>
            </a:r>
            <a:r>
              <a:rPr lang="en-US" sz="2000">
                <a:latin typeface="Segoe UI" panose="020B0502040204020203" pitchFamily="34" charset="0"/>
                <a:cs typeface="Segoe UI" panose="020B0502040204020203" pitchFamily="34" charset="0"/>
              </a:rPr>
              <a:t> “</a:t>
            </a:r>
            <a:r>
              <a:rPr lang="en-US" sz="2000" i="1">
                <a:latin typeface="Segoe UI" panose="020B0502040204020203" pitchFamily="34" charset="0"/>
                <a:cs typeface="Segoe UI" panose="020B0502040204020203" pitchFamily="34" charset="0"/>
              </a:rPr>
              <a:t>cooling</a:t>
            </a:r>
            <a:r>
              <a:rPr lang="en-US" sz="2000">
                <a:latin typeface="Segoe UI" panose="020B0502040204020203" pitchFamily="34" charset="0"/>
                <a:cs typeface="Segoe UI" panose="020B0502040204020203" pitchFamily="34" charset="0"/>
              </a:rPr>
              <a:t> threshold” = Not reactive</a:t>
            </a:r>
          </a:p>
          <a:p>
            <a:pPr algn="ctr"/>
            <a:r>
              <a:rPr lang="en-US" sz="2000" b="1">
                <a:solidFill>
                  <a:srgbClr val="C00000"/>
                </a:solidFill>
                <a:latin typeface="Segoe UI" panose="020B0502040204020203" pitchFamily="34" charset="0"/>
                <a:cs typeface="Segoe UI" panose="020B0502040204020203" pitchFamily="34" charset="0"/>
              </a:rPr>
              <a:t>Delayed promotion</a:t>
            </a:r>
          </a:p>
        </p:txBody>
      </p:sp>
      <p:sp>
        <p:nvSpPr>
          <p:cNvPr id="24" name="TextBox 23">
            <a:extLst>
              <a:ext uri="{FF2B5EF4-FFF2-40B4-BE49-F238E27FC236}">
                <a16:creationId xmlns:a16="http://schemas.microsoft.com/office/drawing/2014/main" id="{A323AD5F-4FB8-E606-FED9-2247BBF8731C}"/>
              </a:ext>
            </a:extLst>
          </p:cNvPr>
          <p:cNvSpPr txBox="1"/>
          <p:nvPr/>
        </p:nvSpPr>
        <p:spPr>
          <a:xfrm>
            <a:off x="379864" y="5304859"/>
            <a:ext cx="6551400" cy="369332"/>
          </a:xfrm>
          <a:prstGeom prst="rect">
            <a:avLst/>
          </a:prstGeom>
          <a:noFill/>
        </p:spPr>
        <p:txBody>
          <a:bodyPr wrap="square">
            <a:spAutoFit/>
          </a:bodyPr>
          <a:lstStyle/>
          <a:p>
            <a:r>
              <a:rPr lang="en-US" sz="1800" b="1" kern="1200">
                <a:solidFill>
                  <a:srgbClr val="000000"/>
                </a:solidFill>
                <a:effectLst/>
                <a:latin typeface="Segoe UI "/>
                <a:ea typeface="+mn-ea"/>
                <a:cs typeface="+mn-cs"/>
              </a:rPr>
              <a:t>Promotion delay</a:t>
            </a:r>
            <a:r>
              <a:rPr lang="en-US" sz="1800" kern="1200">
                <a:solidFill>
                  <a:srgbClr val="000000"/>
                </a:solidFill>
                <a:effectLst/>
                <a:latin typeface="Segoe UI "/>
                <a:ea typeface="+mn-ea"/>
                <a:cs typeface="+mn-cs"/>
              </a:rPr>
              <a:t>: time between identification and promotion</a:t>
            </a:r>
            <a:endParaRPr lang="en-US"/>
          </a:p>
        </p:txBody>
      </p:sp>
      <p:pic>
        <p:nvPicPr>
          <p:cNvPr id="25" name="Picture 24">
            <a:extLst>
              <a:ext uri="{FF2B5EF4-FFF2-40B4-BE49-F238E27FC236}">
                <a16:creationId xmlns:a16="http://schemas.microsoft.com/office/drawing/2014/main" id="{265215B4-2257-E103-36A5-CD35A957C5FD}"/>
              </a:ext>
            </a:extLst>
          </p:cNvPr>
          <p:cNvPicPr>
            <a:picLocks noChangeAspect="1"/>
          </p:cNvPicPr>
          <p:nvPr/>
        </p:nvPicPr>
        <p:blipFill>
          <a:blip r:embed="rId2"/>
          <a:stretch>
            <a:fillRect/>
          </a:stretch>
        </p:blipFill>
        <p:spPr>
          <a:xfrm>
            <a:off x="755436" y="2757593"/>
            <a:ext cx="4976061" cy="2445860"/>
          </a:xfrm>
          <a:prstGeom prst="rect">
            <a:avLst/>
          </a:prstGeom>
        </p:spPr>
      </p:pic>
      <p:sp>
        <p:nvSpPr>
          <p:cNvPr id="26" name="TextBox 25">
            <a:extLst>
              <a:ext uri="{FF2B5EF4-FFF2-40B4-BE49-F238E27FC236}">
                <a16:creationId xmlns:a16="http://schemas.microsoft.com/office/drawing/2014/main" id="{A5A3C67D-13E1-5E64-CC41-1FBB5AC6E35A}"/>
              </a:ext>
            </a:extLst>
          </p:cNvPr>
          <p:cNvSpPr txBox="1"/>
          <p:nvPr/>
        </p:nvSpPr>
        <p:spPr>
          <a:xfrm>
            <a:off x="6656124" y="1691006"/>
            <a:ext cx="5101161" cy="783193"/>
          </a:xfrm>
          <a:prstGeom prst="roundRect">
            <a:avLst/>
          </a:prstGeom>
          <a:solidFill>
            <a:srgbClr val="F8D7DA"/>
          </a:solidFill>
          <a:ln>
            <a:noFill/>
          </a:ln>
        </p:spPr>
        <p:txBody>
          <a:bodyPr wrap="square" rtlCol="0">
            <a:spAutoFit/>
          </a:bodyPr>
          <a:lstStyle/>
          <a:p>
            <a:pPr algn="ctr"/>
            <a:r>
              <a:rPr lang="en-US" sz="2000" u="sng">
                <a:latin typeface="Segoe UI" panose="020B0502040204020203" pitchFamily="34" charset="0"/>
                <a:cs typeface="Segoe UI" panose="020B0502040204020203" pitchFamily="34" charset="0"/>
              </a:rPr>
              <a:t>Low</a:t>
            </a:r>
            <a:r>
              <a:rPr lang="en-US" sz="2000">
                <a:latin typeface="Segoe UI" panose="020B0502040204020203" pitchFamily="34" charset="0"/>
                <a:cs typeface="Segoe UI" panose="020B0502040204020203" pitchFamily="34" charset="0"/>
              </a:rPr>
              <a:t> “</a:t>
            </a:r>
            <a:r>
              <a:rPr lang="en-US" sz="2000" i="1">
                <a:latin typeface="Segoe UI" panose="020B0502040204020203" pitchFamily="34" charset="0"/>
                <a:cs typeface="Segoe UI" panose="020B0502040204020203" pitchFamily="34" charset="0"/>
              </a:rPr>
              <a:t>cooling</a:t>
            </a:r>
            <a:r>
              <a:rPr lang="en-US" sz="2000">
                <a:latin typeface="Segoe UI" panose="020B0502040204020203" pitchFamily="34" charset="0"/>
                <a:cs typeface="Segoe UI" panose="020B0502040204020203" pitchFamily="34" charset="0"/>
              </a:rPr>
              <a:t> threshold” = Highly reactive</a:t>
            </a:r>
          </a:p>
          <a:p>
            <a:pPr algn="ctr"/>
            <a:r>
              <a:rPr lang="en-US" sz="2000" b="1">
                <a:solidFill>
                  <a:srgbClr val="C00000"/>
                </a:solidFill>
                <a:latin typeface="Segoe UI" panose="020B0502040204020203" pitchFamily="34" charset="0"/>
                <a:cs typeface="Segoe UI" panose="020B0502040204020203" pitchFamily="34" charset="0"/>
              </a:rPr>
              <a:t>Wasteful migrations</a:t>
            </a:r>
          </a:p>
        </p:txBody>
      </p:sp>
      <p:pic>
        <p:nvPicPr>
          <p:cNvPr id="29" name="Picture 28">
            <a:extLst>
              <a:ext uri="{FF2B5EF4-FFF2-40B4-BE49-F238E27FC236}">
                <a16:creationId xmlns:a16="http://schemas.microsoft.com/office/drawing/2014/main" id="{D894A756-97DC-3A4C-3170-6110775A1E17}"/>
              </a:ext>
            </a:extLst>
          </p:cNvPr>
          <p:cNvPicPr>
            <a:picLocks noChangeAspect="1"/>
          </p:cNvPicPr>
          <p:nvPr/>
        </p:nvPicPr>
        <p:blipFill>
          <a:blip r:embed="rId3"/>
          <a:stretch>
            <a:fillRect/>
          </a:stretch>
        </p:blipFill>
        <p:spPr>
          <a:xfrm>
            <a:off x="6453914" y="2754603"/>
            <a:ext cx="5144913" cy="2451603"/>
          </a:xfrm>
          <a:prstGeom prst="rect">
            <a:avLst/>
          </a:prstGeom>
        </p:spPr>
      </p:pic>
      <p:sp>
        <p:nvSpPr>
          <p:cNvPr id="2" name="Content Placeholder 4">
            <a:extLst>
              <a:ext uri="{FF2B5EF4-FFF2-40B4-BE49-F238E27FC236}">
                <a16:creationId xmlns:a16="http://schemas.microsoft.com/office/drawing/2014/main" id="{1A9DA665-7378-B646-139B-B0093E70E54E}"/>
              </a:ext>
            </a:extLst>
          </p:cNvPr>
          <p:cNvSpPr txBox="1">
            <a:spLocks/>
          </p:cNvSpPr>
          <p:nvPr/>
        </p:nvSpPr>
        <p:spPr>
          <a:xfrm>
            <a:off x="1952017" y="5853278"/>
            <a:ext cx="8287965" cy="500319"/>
          </a:xfrm>
          <a:prstGeom prst="roundRect">
            <a:avLst/>
          </a:prstGeom>
          <a:solidFill>
            <a:schemeClr val="accent6">
              <a:lumMod val="20000"/>
              <a:lumOff val="80000"/>
            </a:schemeClr>
          </a:solidFill>
          <a:effectLst>
            <a:outerShdw blurRad="50800" dist="38100" dir="2700000" algn="tl" rotWithShape="0">
              <a:prstClr val="black">
                <a:alpha val="40000"/>
              </a:prstClr>
            </a:outerShdw>
          </a:effectLst>
        </p:spPr>
        <p:txBody>
          <a:bodyPr vert="horz" lIns="91440" tIns="45720" rIns="91440" bIns="45720" rtlCol="0" anchor="ctr">
            <a:noAutofit/>
          </a:bodyPr>
          <a:lstStyle>
            <a:lvl1pPr marL="0" indent="0" algn="l" defTabSz="914400" rtl="0" eaLnBrk="1" latinLnBrk="0" hangingPunct="1">
              <a:lnSpc>
                <a:spcPct val="90000"/>
              </a:lnSpc>
              <a:spcBef>
                <a:spcPts val="1000"/>
              </a:spcBef>
              <a:buFontTx/>
              <a:buNone/>
              <a:defRPr sz="3200" kern="1200">
                <a:solidFill>
                  <a:schemeClr val="tx1"/>
                </a:solidFill>
                <a:latin typeface="Gill Sans MT" panose="020B0502020104020203" pitchFamily="34" charset="0"/>
                <a:ea typeface="+mn-ea"/>
                <a:cs typeface="Helvetica" panose="020B0604020202020204" pitchFamily="34" charset="0"/>
              </a:defRPr>
            </a:lvl1pPr>
            <a:lvl2pPr marL="914400" indent="-457200" algn="l" defTabSz="914400" rtl="0" eaLnBrk="1" latinLnBrk="0" hangingPunct="1">
              <a:lnSpc>
                <a:spcPct val="90000"/>
              </a:lnSpc>
              <a:spcBef>
                <a:spcPts val="500"/>
              </a:spcBef>
              <a:buSzPct val="130000"/>
              <a:buFontTx/>
              <a:buBlip>
                <a:blip r:embed="rId4"/>
              </a:buBlip>
              <a:defRPr sz="2600" kern="1200">
                <a:solidFill>
                  <a:schemeClr val="tx1"/>
                </a:solidFill>
                <a:latin typeface="Gill Sans MT" panose="020B0502020104020203" pitchFamily="34" charset="0"/>
                <a:ea typeface="+mn-ea"/>
                <a:cs typeface="Helvetica" panose="020B0604020202020204" pitchFamily="34" charset="0"/>
              </a:defRPr>
            </a:lvl2pPr>
            <a:lvl3pPr marL="914400" indent="0" algn="l" defTabSz="914400" rtl="0" eaLnBrk="1" latinLnBrk="0" hangingPunct="1">
              <a:lnSpc>
                <a:spcPct val="90000"/>
              </a:lnSpc>
              <a:spcBef>
                <a:spcPts val="500"/>
              </a:spcBef>
              <a:buFontTx/>
              <a:buNone/>
              <a:defRPr sz="2400" kern="1200">
                <a:solidFill>
                  <a:schemeClr val="tx1"/>
                </a:solidFill>
                <a:latin typeface="Helvetica" panose="020B0604020202020204" pitchFamily="34" charset="0"/>
                <a:ea typeface="+mn-ea"/>
                <a:cs typeface="Helvetica" panose="020B0604020202020204" pitchFamily="34" charset="0"/>
              </a:defRPr>
            </a:lvl3pPr>
            <a:lvl4pPr marL="1714500" indent="-342900" algn="l" defTabSz="914400" rtl="0" eaLnBrk="1" latinLnBrk="0" hangingPunct="1">
              <a:lnSpc>
                <a:spcPct val="90000"/>
              </a:lnSpc>
              <a:spcBef>
                <a:spcPts val="500"/>
              </a:spcBef>
              <a:buFontTx/>
              <a:buBlip>
                <a:blip r:embed="rId5"/>
              </a:buBlip>
              <a:defRPr sz="2000" kern="1200">
                <a:solidFill>
                  <a:schemeClr val="tx1"/>
                </a:solidFill>
                <a:latin typeface="Gill Sans MT" panose="020B0502020104020203" pitchFamily="34" charset="0"/>
                <a:ea typeface="+mn-ea"/>
                <a:cs typeface="Helvetica" panose="020B0604020202020204" pitchFamily="34" charset="0"/>
              </a:defRPr>
            </a:lvl4pPr>
            <a:lvl5pPr marL="1828800" indent="0" algn="l" defTabSz="914400" rtl="0" eaLnBrk="1" latinLnBrk="0" hangingPunct="1">
              <a:lnSpc>
                <a:spcPct val="90000"/>
              </a:lnSpc>
              <a:spcBef>
                <a:spcPts val="500"/>
              </a:spcBef>
              <a:buFontTx/>
              <a:buNone/>
              <a:defRPr sz="2000" kern="1200">
                <a:solidFill>
                  <a:schemeClr val="tx1"/>
                </a:solidFill>
                <a:latin typeface="Gill Sans MT" panose="020B0502020104020203" pitchFamily="34" charset="0"/>
                <a:ea typeface="+mn-ea"/>
                <a:cs typeface="Helvetica"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Gill Sans MT" panose="020B0502020104020203" pitchFamily="34" charset="0"/>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a:latin typeface="Segoe UI" panose="020B0502040204020203" pitchFamily="34" charset="0"/>
                <a:cs typeface="Segoe UI" panose="020B0502040204020203" pitchFamily="34" charset="0"/>
              </a:rPr>
              <a:t>Tuning </a:t>
            </a:r>
            <a:r>
              <a:rPr lang="en-US" sz="2000" b="1">
                <a:latin typeface="Segoe UI" panose="020B0502040204020203" pitchFamily="34" charset="0"/>
                <a:cs typeface="Segoe UI" panose="020B0502040204020203" pitchFamily="34" charset="0"/>
              </a:rPr>
              <a:t>reduces</a:t>
            </a:r>
            <a:r>
              <a:rPr lang="en-US" sz="2000">
                <a:latin typeface="Segoe UI" panose="020B0502040204020203" pitchFamily="34" charset="0"/>
                <a:cs typeface="Segoe UI" panose="020B0502040204020203" pitchFamily="34" charset="0"/>
              </a:rPr>
              <a:t> promotion delay and </a:t>
            </a:r>
            <a:r>
              <a:rPr lang="en-US" sz="2000" b="1">
                <a:latin typeface="Segoe UI" panose="020B0502040204020203" pitchFamily="34" charset="0"/>
                <a:cs typeface="Segoe UI" panose="020B0502040204020203" pitchFamily="34" charset="0"/>
              </a:rPr>
              <a:t>eliminates</a:t>
            </a:r>
            <a:r>
              <a:rPr lang="en-US" sz="2000">
                <a:latin typeface="Segoe UI" panose="020B0502040204020203" pitchFamily="34" charset="0"/>
                <a:cs typeface="Segoe UI" panose="020B0502040204020203" pitchFamily="34" charset="0"/>
              </a:rPr>
              <a:t> wasteful migrations</a:t>
            </a:r>
          </a:p>
        </p:txBody>
      </p:sp>
      <p:sp>
        <p:nvSpPr>
          <p:cNvPr id="5" name="Slide Number Placeholder 4">
            <a:extLst>
              <a:ext uri="{FF2B5EF4-FFF2-40B4-BE49-F238E27FC236}">
                <a16:creationId xmlns:a16="http://schemas.microsoft.com/office/drawing/2014/main" id="{675B6B49-D00C-8144-71AA-903A53FE9CA1}"/>
              </a:ext>
            </a:extLst>
          </p:cNvPr>
          <p:cNvSpPr>
            <a:spLocks noGrp="1"/>
          </p:cNvSpPr>
          <p:nvPr>
            <p:ph type="sldNum" sz="quarter" idx="4"/>
          </p:nvPr>
        </p:nvSpPr>
        <p:spPr>
          <a:xfrm>
            <a:off x="8610600" y="6356350"/>
            <a:ext cx="2743200" cy="365125"/>
          </a:xfrm>
          <a:prstGeom prst="rect">
            <a:avLst/>
          </a:prstGeom>
        </p:spPr>
        <p:txBody>
          <a:bodyPr anchor="ctr"/>
          <a:lstStyle>
            <a:defPPr>
              <a:defRPr lang="en-US"/>
            </a:defPPr>
            <a:lvl1pPr marL="0" algn="r" defTabSz="914400" rtl="0" eaLnBrk="1" latinLnBrk="0" hangingPunct="1">
              <a:defRPr sz="1200" kern="1200">
                <a:solidFill>
                  <a:schemeClr val="tx1">
                    <a:lumMod val="50000"/>
                    <a:lumOff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mtClean="0"/>
              <a:pPr/>
              <a:t>23</a:t>
            </a:fld>
            <a:endParaRPr lang="en-US"/>
          </a:p>
        </p:txBody>
      </p:sp>
      <p:sp>
        <p:nvSpPr>
          <p:cNvPr id="3" name="TextBox 2">
            <a:extLst>
              <a:ext uri="{FF2B5EF4-FFF2-40B4-BE49-F238E27FC236}">
                <a16:creationId xmlns:a16="http://schemas.microsoft.com/office/drawing/2014/main" id="{C6C9194B-7E56-B11E-03CE-05AA630641EF}"/>
              </a:ext>
            </a:extLst>
          </p:cNvPr>
          <p:cNvSpPr txBox="1"/>
          <p:nvPr/>
        </p:nvSpPr>
        <p:spPr>
          <a:xfrm>
            <a:off x="0" y="6492240"/>
            <a:ext cx="1645920" cy="369332"/>
          </a:xfrm>
          <a:prstGeom prst="rect">
            <a:avLst/>
          </a:prstGeom>
          <a:solidFill>
            <a:schemeClr val="bg1">
              <a:lumMod val="85000"/>
            </a:schemeClr>
          </a:solidFill>
        </p:spPr>
        <p:txBody>
          <a:bodyPr wrap="square" lIns="91440" tIns="45720" rIns="91440" bIns="45720" rtlCol="0" anchor="t">
            <a:spAutoFit/>
          </a:bodyPr>
          <a:lstStyle/>
          <a:p>
            <a:r>
              <a:rPr lang="en-US">
                <a:latin typeface="Segoe UI"/>
                <a:cs typeface="Segoe UI"/>
              </a:rPr>
              <a:t>Tuning results</a:t>
            </a:r>
            <a:endParaRPr lang="en-US"/>
          </a:p>
        </p:txBody>
      </p:sp>
    </p:spTree>
    <p:extLst>
      <p:ext uri="{BB962C8B-B14F-4D97-AF65-F5344CB8AC3E}">
        <p14:creationId xmlns:p14="http://schemas.microsoft.com/office/powerpoint/2010/main" val="372465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26" grpId="0" animBg="1"/>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32C8A-5495-8BAE-D9BB-194C3ACFBC27}"/>
              </a:ext>
            </a:extLst>
          </p:cNvPr>
          <p:cNvSpPr>
            <a:spLocks noGrp="1"/>
          </p:cNvSpPr>
          <p:nvPr>
            <p:ph type="title"/>
          </p:nvPr>
        </p:nvSpPr>
        <p:spPr/>
        <p:txBody>
          <a:bodyPr/>
          <a:lstStyle/>
          <a:p>
            <a:r>
              <a:rPr lang="en-US"/>
              <a:t>Factors affecting tuned values</a:t>
            </a:r>
          </a:p>
        </p:txBody>
      </p:sp>
      <p:sp>
        <p:nvSpPr>
          <p:cNvPr id="3" name="Content Placeholder 2">
            <a:extLst>
              <a:ext uri="{FF2B5EF4-FFF2-40B4-BE49-F238E27FC236}">
                <a16:creationId xmlns:a16="http://schemas.microsoft.com/office/drawing/2014/main" id="{AF51E074-5DBC-8B30-F318-20AE76CF1CDC}"/>
              </a:ext>
            </a:extLst>
          </p:cNvPr>
          <p:cNvSpPr>
            <a:spLocks noGrp="1"/>
          </p:cNvSpPr>
          <p:nvPr>
            <p:ph idx="1"/>
          </p:nvPr>
        </p:nvSpPr>
        <p:spPr/>
        <p:txBody>
          <a:bodyPr/>
          <a:lstStyle/>
          <a:p>
            <a:pPr marL="514350" indent="-514350">
              <a:buFont typeface="+mj-lt"/>
              <a:buAutoNum type="arabicPeriod"/>
            </a:pPr>
            <a:r>
              <a:rPr lang="en-US"/>
              <a:t>Input parameters (e.g. graph, number of threads)</a:t>
            </a:r>
          </a:p>
        </p:txBody>
      </p:sp>
      <p:sp>
        <p:nvSpPr>
          <p:cNvPr id="8" name="TextBox 7">
            <a:extLst>
              <a:ext uri="{FF2B5EF4-FFF2-40B4-BE49-F238E27FC236}">
                <a16:creationId xmlns:a16="http://schemas.microsoft.com/office/drawing/2014/main" id="{B8099E95-7F2B-EC8F-7A6C-B6176FB166EE}"/>
              </a:ext>
            </a:extLst>
          </p:cNvPr>
          <p:cNvSpPr txBox="1"/>
          <p:nvPr/>
        </p:nvSpPr>
        <p:spPr>
          <a:xfrm>
            <a:off x="0" y="6492240"/>
            <a:ext cx="1645920" cy="369332"/>
          </a:xfrm>
          <a:prstGeom prst="rect">
            <a:avLst/>
          </a:prstGeom>
          <a:solidFill>
            <a:schemeClr val="bg1">
              <a:lumMod val="85000"/>
            </a:schemeClr>
          </a:solidFill>
        </p:spPr>
        <p:txBody>
          <a:bodyPr wrap="square" lIns="91440" tIns="45720" rIns="91440" bIns="45720" rtlCol="0" anchor="t">
            <a:spAutoFit/>
          </a:bodyPr>
          <a:lstStyle/>
          <a:p>
            <a:r>
              <a:rPr lang="en-US">
                <a:latin typeface="Segoe UI"/>
                <a:cs typeface="Segoe UI"/>
              </a:rPr>
              <a:t>Tuning results</a:t>
            </a:r>
            <a:endParaRPr lang="en-US"/>
          </a:p>
        </p:txBody>
      </p:sp>
      <p:pic>
        <p:nvPicPr>
          <p:cNvPr id="10" name="Picture 9">
            <a:extLst>
              <a:ext uri="{FF2B5EF4-FFF2-40B4-BE49-F238E27FC236}">
                <a16:creationId xmlns:a16="http://schemas.microsoft.com/office/drawing/2014/main" id="{21CA1229-7A7C-B220-59FC-AAD2B34FC1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2152" y="2332823"/>
            <a:ext cx="4229100" cy="3302000"/>
          </a:xfrm>
          <a:prstGeom prst="rect">
            <a:avLst/>
          </a:prstGeom>
        </p:spPr>
      </p:pic>
      <p:pic>
        <p:nvPicPr>
          <p:cNvPr id="12" name="Picture 11">
            <a:extLst>
              <a:ext uri="{FF2B5EF4-FFF2-40B4-BE49-F238E27FC236}">
                <a16:creationId xmlns:a16="http://schemas.microsoft.com/office/drawing/2014/main" id="{28C1AEC1-3060-AB84-BF2A-9231B26DAE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1956" y="2332823"/>
            <a:ext cx="4337892" cy="3386943"/>
          </a:xfrm>
          <a:prstGeom prst="rect">
            <a:avLst/>
          </a:prstGeom>
        </p:spPr>
      </p:pic>
      <p:sp>
        <p:nvSpPr>
          <p:cNvPr id="13" name="Content Placeholder 4">
            <a:extLst>
              <a:ext uri="{FF2B5EF4-FFF2-40B4-BE49-F238E27FC236}">
                <a16:creationId xmlns:a16="http://schemas.microsoft.com/office/drawing/2014/main" id="{235F6390-BBE5-32E5-64C7-10CF154E1F0B}"/>
              </a:ext>
            </a:extLst>
          </p:cNvPr>
          <p:cNvSpPr txBox="1">
            <a:spLocks/>
          </p:cNvSpPr>
          <p:nvPr/>
        </p:nvSpPr>
        <p:spPr>
          <a:xfrm>
            <a:off x="3852064" y="5745230"/>
            <a:ext cx="4487871" cy="828229"/>
          </a:xfrm>
          <a:prstGeom prst="roundRect">
            <a:avLst/>
          </a:prstGeom>
          <a:solidFill>
            <a:schemeClr val="accent4">
              <a:lumMod val="20000"/>
              <a:lumOff val="80000"/>
            </a:schemeClr>
          </a:solidFill>
          <a:effectLst>
            <a:outerShdw blurRad="50800" dist="38100" dir="2700000" algn="tl" rotWithShape="0">
              <a:prstClr val="black">
                <a:alpha val="40000"/>
              </a:prstClr>
            </a:outerShdw>
          </a:effectLst>
        </p:spPr>
        <p:txBody>
          <a:bodyPr vert="horz" lIns="91440" tIns="45720" rIns="91440" bIns="45720" rtlCol="0" anchor="ctr">
            <a:noAutofit/>
          </a:bodyPr>
          <a:lstStyle>
            <a:lvl1pPr marL="0" indent="0" algn="l" defTabSz="914400" rtl="0" eaLnBrk="1" latinLnBrk="0" hangingPunct="1">
              <a:lnSpc>
                <a:spcPct val="90000"/>
              </a:lnSpc>
              <a:spcBef>
                <a:spcPts val="1000"/>
              </a:spcBef>
              <a:buFontTx/>
              <a:buNone/>
              <a:defRPr sz="3200" kern="1200">
                <a:solidFill>
                  <a:schemeClr val="tx1"/>
                </a:solidFill>
                <a:latin typeface="Gill Sans MT" panose="020B0502020104020203" pitchFamily="34" charset="0"/>
                <a:ea typeface="+mn-ea"/>
                <a:cs typeface="Helvetica" panose="020B0604020202020204" pitchFamily="34" charset="0"/>
              </a:defRPr>
            </a:lvl1pPr>
            <a:lvl2pPr marL="914400" indent="-457200" algn="l" defTabSz="914400" rtl="0" eaLnBrk="1" latinLnBrk="0" hangingPunct="1">
              <a:lnSpc>
                <a:spcPct val="90000"/>
              </a:lnSpc>
              <a:spcBef>
                <a:spcPts val="500"/>
              </a:spcBef>
              <a:buSzPct val="130000"/>
              <a:buFontTx/>
              <a:buBlip>
                <a:blip r:embed="rId4"/>
              </a:buBlip>
              <a:defRPr sz="2600" kern="1200">
                <a:solidFill>
                  <a:schemeClr val="tx1"/>
                </a:solidFill>
                <a:latin typeface="Gill Sans MT" panose="020B0502020104020203" pitchFamily="34" charset="0"/>
                <a:ea typeface="+mn-ea"/>
                <a:cs typeface="Helvetica" panose="020B0604020202020204" pitchFamily="34" charset="0"/>
              </a:defRPr>
            </a:lvl2pPr>
            <a:lvl3pPr marL="914400" indent="0" algn="l" defTabSz="914400" rtl="0" eaLnBrk="1" latinLnBrk="0" hangingPunct="1">
              <a:lnSpc>
                <a:spcPct val="90000"/>
              </a:lnSpc>
              <a:spcBef>
                <a:spcPts val="500"/>
              </a:spcBef>
              <a:buFontTx/>
              <a:buNone/>
              <a:defRPr sz="2400" kern="1200">
                <a:solidFill>
                  <a:schemeClr val="tx1"/>
                </a:solidFill>
                <a:latin typeface="Helvetica" panose="020B0604020202020204" pitchFamily="34" charset="0"/>
                <a:ea typeface="+mn-ea"/>
                <a:cs typeface="Helvetica" panose="020B0604020202020204" pitchFamily="34" charset="0"/>
              </a:defRPr>
            </a:lvl3pPr>
            <a:lvl4pPr marL="1714500" indent="-342900" algn="l" defTabSz="914400" rtl="0" eaLnBrk="1" latinLnBrk="0" hangingPunct="1">
              <a:lnSpc>
                <a:spcPct val="90000"/>
              </a:lnSpc>
              <a:spcBef>
                <a:spcPts val="500"/>
              </a:spcBef>
              <a:buFontTx/>
              <a:buBlip>
                <a:blip r:embed="rId5"/>
              </a:buBlip>
              <a:defRPr sz="2000" kern="1200">
                <a:solidFill>
                  <a:schemeClr val="tx1"/>
                </a:solidFill>
                <a:latin typeface="Gill Sans MT" panose="020B0502020104020203" pitchFamily="34" charset="0"/>
                <a:ea typeface="+mn-ea"/>
                <a:cs typeface="Helvetica" panose="020B0604020202020204" pitchFamily="34" charset="0"/>
              </a:defRPr>
            </a:lvl4pPr>
            <a:lvl5pPr marL="1828800" indent="0" algn="l" defTabSz="914400" rtl="0" eaLnBrk="1" latinLnBrk="0" hangingPunct="1">
              <a:lnSpc>
                <a:spcPct val="90000"/>
              </a:lnSpc>
              <a:spcBef>
                <a:spcPts val="500"/>
              </a:spcBef>
              <a:buFontTx/>
              <a:buNone/>
              <a:defRPr sz="2000" kern="1200">
                <a:solidFill>
                  <a:schemeClr val="tx1"/>
                </a:solidFill>
                <a:latin typeface="Gill Sans MT" panose="020B0502020104020203" pitchFamily="34" charset="0"/>
                <a:ea typeface="+mn-ea"/>
                <a:cs typeface="Helvetica"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Gill Sans MT" panose="020B0502020104020203" pitchFamily="34" charset="0"/>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a:latin typeface="Segoe UI" panose="020B0502040204020203" pitchFamily="34" charset="0"/>
                <a:cs typeface="Segoe UI" panose="020B0502040204020203" pitchFamily="34" charset="0"/>
              </a:rPr>
              <a:t>Subtle difference: small set of pages (popular nodes) frequently accessed</a:t>
            </a:r>
          </a:p>
        </p:txBody>
      </p:sp>
      <p:sp>
        <p:nvSpPr>
          <p:cNvPr id="5" name="Slide Number Placeholder 4">
            <a:extLst>
              <a:ext uri="{FF2B5EF4-FFF2-40B4-BE49-F238E27FC236}">
                <a16:creationId xmlns:a16="http://schemas.microsoft.com/office/drawing/2014/main" id="{48954D45-D995-1B06-AB80-8D423CCC8FDA}"/>
              </a:ext>
            </a:extLst>
          </p:cNvPr>
          <p:cNvSpPr txBox="1">
            <a:spLocks/>
          </p:cNvSpPr>
          <p:nvPr/>
        </p:nvSpPr>
        <p:spPr>
          <a:xfrm>
            <a:off x="8610600" y="6356350"/>
            <a:ext cx="2743200" cy="365125"/>
          </a:xfrm>
          <a:prstGeom prst="rect">
            <a:avLst/>
          </a:prstGeom>
        </p:spPr>
        <p:txBody>
          <a:bodyPr anchor="ctr"/>
          <a:lstStyle>
            <a:defPPr>
              <a:defRPr lang="en-US"/>
            </a:defPPr>
            <a:lvl1pPr marL="0" algn="r" defTabSz="914400" rtl="0" eaLnBrk="1" latinLnBrk="0" hangingPunct="1">
              <a:defRPr sz="1200" kern="1200">
                <a:solidFill>
                  <a:schemeClr val="tx1">
                    <a:lumMod val="50000"/>
                    <a:lumOff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mtClean="0"/>
              <a:pPr/>
              <a:t>24</a:t>
            </a:fld>
            <a:endParaRPr lang="en-US"/>
          </a:p>
        </p:txBody>
      </p:sp>
    </p:spTree>
    <p:extLst>
      <p:ext uri="{BB962C8B-B14F-4D97-AF65-F5344CB8AC3E}">
        <p14:creationId xmlns:p14="http://schemas.microsoft.com/office/powerpoint/2010/main" val="768428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0D828-C617-76FA-5307-439D6FDAB0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71E46E-752E-129E-5476-E1622B872D50}"/>
              </a:ext>
            </a:extLst>
          </p:cNvPr>
          <p:cNvSpPr>
            <a:spLocks noGrp="1"/>
          </p:cNvSpPr>
          <p:nvPr>
            <p:ph type="title"/>
          </p:nvPr>
        </p:nvSpPr>
        <p:spPr/>
        <p:txBody>
          <a:bodyPr/>
          <a:lstStyle/>
          <a:p>
            <a:r>
              <a:rPr lang="en-US"/>
              <a:t>Factors affecting tuned values</a:t>
            </a:r>
          </a:p>
        </p:txBody>
      </p:sp>
      <p:sp>
        <p:nvSpPr>
          <p:cNvPr id="3" name="Content Placeholder 2">
            <a:extLst>
              <a:ext uri="{FF2B5EF4-FFF2-40B4-BE49-F238E27FC236}">
                <a16:creationId xmlns:a16="http://schemas.microsoft.com/office/drawing/2014/main" id="{2C1D314E-CD66-153C-4574-0A2DB05E5083}"/>
              </a:ext>
            </a:extLst>
          </p:cNvPr>
          <p:cNvSpPr>
            <a:spLocks noGrp="1"/>
          </p:cNvSpPr>
          <p:nvPr>
            <p:ph idx="1"/>
          </p:nvPr>
        </p:nvSpPr>
        <p:spPr/>
        <p:txBody>
          <a:bodyPr/>
          <a:lstStyle/>
          <a:p>
            <a:pPr marL="514350" indent="-514350">
              <a:buFont typeface="+mj-lt"/>
              <a:buAutoNum type="arabicPeriod"/>
            </a:pPr>
            <a:r>
              <a:rPr lang="en-US"/>
              <a:t>Input parameters (e.g. graph, number of threads)</a:t>
            </a:r>
          </a:p>
        </p:txBody>
      </p:sp>
      <p:sp>
        <p:nvSpPr>
          <p:cNvPr id="8" name="TextBox 7">
            <a:extLst>
              <a:ext uri="{FF2B5EF4-FFF2-40B4-BE49-F238E27FC236}">
                <a16:creationId xmlns:a16="http://schemas.microsoft.com/office/drawing/2014/main" id="{C9F77E5B-4745-1729-9FBE-634ABE752423}"/>
              </a:ext>
            </a:extLst>
          </p:cNvPr>
          <p:cNvSpPr txBox="1"/>
          <p:nvPr/>
        </p:nvSpPr>
        <p:spPr>
          <a:xfrm>
            <a:off x="0" y="6492240"/>
            <a:ext cx="1645920" cy="369332"/>
          </a:xfrm>
          <a:prstGeom prst="rect">
            <a:avLst/>
          </a:prstGeom>
          <a:solidFill>
            <a:schemeClr val="bg1">
              <a:lumMod val="85000"/>
            </a:schemeClr>
          </a:solidFill>
        </p:spPr>
        <p:txBody>
          <a:bodyPr wrap="square" lIns="91440" tIns="45720" rIns="91440" bIns="45720" rtlCol="0" anchor="t">
            <a:spAutoFit/>
          </a:bodyPr>
          <a:lstStyle/>
          <a:p>
            <a:r>
              <a:rPr lang="en-US">
                <a:latin typeface="Segoe UI"/>
                <a:cs typeface="Segoe UI"/>
              </a:rPr>
              <a:t>Tuning results</a:t>
            </a:r>
            <a:endParaRPr lang="en-US"/>
          </a:p>
        </p:txBody>
      </p:sp>
      <p:pic>
        <p:nvPicPr>
          <p:cNvPr id="4" name="Picture 3">
            <a:extLst>
              <a:ext uri="{FF2B5EF4-FFF2-40B4-BE49-F238E27FC236}">
                <a16:creationId xmlns:a16="http://schemas.microsoft.com/office/drawing/2014/main" id="{60158A1B-4D07-5CD7-3B58-8A40D78618D8}"/>
              </a:ext>
            </a:extLst>
          </p:cNvPr>
          <p:cNvPicPr>
            <a:picLocks noChangeAspect="1"/>
          </p:cNvPicPr>
          <p:nvPr/>
        </p:nvPicPr>
        <p:blipFill>
          <a:blip r:embed="rId2"/>
          <a:stretch>
            <a:fillRect/>
          </a:stretch>
        </p:blipFill>
        <p:spPr>
          <a:xfrm>
            <a:off x="1629383" y="2491418"/>
            <a:ext cx="8933235" cy="3553186"/>
          </a:xfrm>
          <a:prstGeom prst="rect">
            <a:avLst/>
          </a:prstGeom>
        </p:spPr>
      </p:pic>
      <p:sp>
        <p:nvSpPr>
          <p:cNvPr id="7" name="Rectangle 6">
            <a:extLst>
              <a:ext uri="{FF2B5EF4-FFF2-40B4-BE49-F238E27FC236}">
                <a16:creationId xmlns:a16="http://schemas.microsoft.com/office/drawing/2014/main" id="{06303352-6156-2FAB-ABEF-20EF7FC59D5B}"/>
              </a:ext>
            </a:extLst>
          </p:cNvPr>
          <p:cNvSpPr/>
          <p:nvPr/>
        </p:nvSpPr>
        <p:spPr>
          <a:xfrm>
            <a:off x="5158503" y="2898587"/>
            <a:ext cx="5809457" cy="312998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4">
            <a:extLst>
              <a:ext uri="{FF2B5EF4-FFF2-40B4-BE49-F238E27FC236}">
                <a16:creationId xmlns:a16="http://schemas.microsoft.com/office/drawing/2014/main" id="{42EE4B5C-94A2-4053-8EA1-494221F5059E}"/>
              </a:ext>
            </a:extLst>
          </p:cNvPr>
          <p:cNvSpPr txBox="1">
            <a:spLocks/>
          </p:cNvSpPr>
          <p:nvPr/>
        </p:nvSpPr>
        <p:spPr>
          <a:xfrm>
            <a:off x="8610600" y="6356350"/>
            <a:ext cx="2743200" cy="365125"/>
          </a:xfrm>
          <a:prstGeom prst="rect">
            <a:avLst/>
          </a:prstGeom>
        </p:spPr>
        <p:txBody>
          <a:bodyPr anchor="ctr"/>
          <a:lstStyle>
            <a:defPPr>
              <a:defRPr lang="en-US"/>
            </a:defPPr>
            <a:lvl1pPr marL="0" algn="r" defTabSz="914400" rtl="0" eaLnBrk="1" latinLnBrk="0" hangingPunct="1">
              <a:defRPr sz="1200" kern="1200">
                <a:solidFill>
                  <a:schemeClr val="tx1">
                    <a:lumMod val="50000"/>
                    <a:lumOff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mtClean="0"/>
              <a:pPr/>
              <a:t>25</a:t>
            </a:fld>
            <a:endParaRPr lang="en-US"/>
          </a:p>
        </p:txBody>
      </p:sp>
    </p:spTree>
    <p:extLst>
      <p:ext uri="{BB962C8B-B14F-4D97-AF65-F5344CB8AC3E}">
        <p14:creationId xmlns:p14="http://schemas.microsoft.com/office/powerpoint/2010/main" val="4243411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F889C5-9680-3689-8DB0-13635EA551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82377F-D677-9759-07D4-FF33556F214F}"/>
              </a:ext>
            </a:extLst>
          </p:cNvPr>
          <p:cNvSpPr>
            <a:spLocks noGrp="1"/>
          </p:cNvSpPr>
          <p:nvPr>
            <p:ph type="title"/>
          </p:nvPr>
        </p:nvSpPr>
        <p:spPr/>
        <p:txBody>
          <a:bodyPr/>
          <a:lstStyle/>
          <a:p>
            <a:r>
              <a:rPr lang="en-US"/>
              <a:t>Factors affecting tuned values</a:t>
            </a:r>
          </a:p>
        </p:txBody>
      </p:sp>
      <p:sp>
        <p:nvSpPr>
          <p:cNvPr id="3" name="Content Placeholder 2">
            <a:extLst>
              <a:ext uri="{FF2B5EF4-FFF2-40B4-BE49-F238E27FC236}">
                <a16:creationId xmlns:a16="http://schemas.microsoft.com/office/drawing/2014/main" id="{3EE08C59-CFCB-6214-2199-70925EE8FCE2}"/>
              </a:ext>
            </a:extLst>
          </p:cNvPr>
          <p:cNvSpPr>
            <a:spLocks noGrp="1"/>
          </p:cNvSpPr>
          <p:nvPr>
            <p:ph idx="1"/>
          </p:nvPr>
        </p:nvSpPr>
        <p:spPr/>
        <p:txBody>
          <a:bodyPr/>
          <a:lstStyle/>
          <a:p>
            <a:pPr marL="514350" indent="-514350">
              <a:buFont typeface="+mj-lt"/>
              <a:buAutoNum type="arabicPeriod"/>
            </a:pPr>
            <a:r>
              <a:rPr lang="en-US"/>
              <a:t>Input parameters (e.g. graph, number of threads)</a:t>
            </a:r>
          </a:p>
        </p:txBody>
      </p:sp>
      <p:sp>
        <p:nvSpPr>
          <p:cNvPr id="8" name="TextBox 7">
            <a:extLst>
              <a:ext uri="{FF2B5EF4-FFF2-40B4-BE49-F238E27FC236}">
                <a16:creationId xmlns:a16="http://schemas.microsoft.com/office/drawing/2014/main" id="{86472D65-08BB-0B64-BCE2-978E68F54E03}"/>
              </a:ext>
            </a:extLst>
          </p:cNvPr>
          <p:cNvSpPr txBox="1"/>
          <p:nvPr/>
        </p:nvSpPr>
        <p:spPr>
          <a:xfrm>
            <a:off x="0" y="6492240"/>
            <a:ext cx="1645920" cy="369332"/>
          </a:xfrm>
          <a:prstGeom prst="rect">
            <a:avLst/>
          </a:prstGeom>
          <a:solidFill>
            <a:schemeClr val="bg1">
              <a:lumMod val="85000"/>
            </a:schemeClr>
          </a:solidFill>
        </p:spPr>
        <p:txBody>
          <a:bodyPr wrap="square" lIns="91440" tIns="45720" rIns="91440" bIns="45720" rtlCol="0" anchor="t">
            <a:spAutoFit/>
          </a:bodyPr>
          <a:lstStyle/>
          <a:p>
            <a:r>
              <a:rPr lang="en-US">
                <a:latin typeface="Segoe UI"/>
                <a:cs typeface="Segoe UI"/>
              </a:rPr>
              <a:t>Tuning results</a:t>
            </a:r>
            <a:endParaRPr lang="en-US"/>
          </a:p>
        </p:txBody>
      </p:sp>
      <p:pic>
        <p:nvPicPr>
          <p:cNvPr id="4" name="Picture 3">
            <a:extLst>
              <a:ext uri="{FF2B5EF4-FFF2-40B4-BE49-F238E27FC236}">
                <a16:creationId xmlns:a16="http://schemas.microsoft.com/office/drawing/2014/main" id="{DF1BE3C1-F89F-22CC-4539-A69DC0AE6399}"/>
              </a:ext>
            </a:extLst>
          </p:cNvPr>
          <p:cNvPicPr>
            <a:picLocks noChangeAspect="1"/>
          </p:cNvPicPr>
          <p:nvPr/>
        </p:nvPicPr>
        <p:blipFill>
          <a:blip r:embed="rId2"/>
          <a:stretch>
            <a:fillRect/>
          </a:stretch>
        </p:blipFill>
        <p:spPr>
          <a:xfrm>
            <a:off x="1629383" y="2491418"/>
            <a:ext cx="8933235" cy="3553186"/>
          </a:xfrm>
          <a:prstGeom prst="rect">
            <a:avLst/>
          </a:prstGeom>
        </p:spPr>
      </p:pic>
      <p:sp>
        <p:nvSpPr>
          <p:cNvPr id="6" name="Slide Number Placeholder 4">
            <a:extLst>
              <a:ext uri="{FF2B5EF4-FFF2-40B4-BE49-F238E27FC236}">
                <a16:creationId xmlns:a16="http://schemas.microsoft.com/office/drawing/2014/main" id="{DDEE38B6-D653-471D-F9D4-DA44B2F236EA}"/>
              </a:ext>
            </a:extLst>
          </p:cNvPr>
          <p:cNvSpPr txBox="1">
            <a:spLocks/>
          </p:cNvSpPr>
          <p:nvPr/>
        </p:nvSpPr>
        <p:spPr>
          <a:xfrm>
            <a:off x="8610600" y="6356350"/>
            <a:ext cx="2743200" cy="365125"/>
          </a:xfrm>
          <a:prstGeom prst="rect">
            <a:avLst/>
          </a:prstGeom>
        </p:spPr>
        <p:txBody>
          <a:bodyPr anchor="ctr"/>
          <a:lstStyle>
            <a:defPPr>
              <a:defRPr lang="en-US"/>
            </a:defPPr>
            <a:lvl1pPr marL="0" algn="r" defTabSz="914400" rtl="0" eaLnBrk="1" latinLnBrk="0" hangingPunct="1">
              <a:defRPr sz="1200" kern="1200">
                <a:solidFill>
                  <a:schemeClr val="tx1">
                    <a:lumMod val="50000"/>
                    <a:lumOff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mtClean="0"/>
              <a:pPr/>
              <a:t>26</a:t>
            </a:fld>
            <a:endParaRPr lang="en-US"/>
          </a:p>
        </p:txBody>
      </p:sp>
    </p:spTree>
    <p:extLst>
      <p:ext uri="{BB962C8B-B14F-4D97-AF65-F5344CB8AC3E}">
        <p14:creationId xmlns:p14="http://schemas.microsoft.com/office/powerpoint/2010/main" val="40719413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CD794-BB3F-BC84-3446-83E1CDC6048D}"/>
              </a:ext>
            </a:extLst>
          </p:cNvPr>
          <p:cNvSpPr>
            <a:spLocks noGrp="1"/>
          </p:cNvSpPr>
          <p:nvPr>
            <p:ph type="title"/>
          </p:nvPr>
        </p:nvSpPr>
        <p:spPr/>
        <p:txBody>
          <a:bodyPr/>
          <a:lstStyle/>
          <a:p>
            <a:r>
              <a:rPr lang="en-US"/>
              <a:t>Factors affecting tuned values</a:t>
            </a:r>
          </a:p>
        </p:txBody>
      </p:sp>
      <p:sp>
        <p:nvSpPr>
          <p:cNvPr id="3" name="Content Placeholder 2">
            <a:extLst>
              <a:ext uri="{FF2B5EF4-FFF2-40B4-BE49-F238E27FC236}">
                <a16:creationId xmlns:a16="http://schemas.microsoft.com/office/drawing/2014/main" id="{93CF513A-5A3D-E679-8394-28360222177C}"/>
              </a:ext>
            </a:extLst>
          </p:cNvPr>
          <p:cNvSpPr>
            <a:spLocks noGrp="1"/>
          </p:cNvSpPr>
          <p:nvPr>
            <p:ph idx="1"/>
          </p:nvPr>
        </p:nvSpPr>
        <p:spPr/>
        <p:txBody>
          <a:bodyPr/>
          <a:lstStyle/>
          <a:p>
            <a:pPr marL="514350" indent="-514350">
              <a:buFont typeface="+mj-lt"/>
              <a:buAutoNum type="arabicPeriod"/>
            </a:pPr>
            <a:r>
              <a:rPr lang="en-US"/>
              <a:t>Parameters depend on input</a:t>
            </a:r>
          </a:p>
          <a:p>
            <a:pPr marL="514350" indent="-514350">
              <a:buFont typeface="+mj-lt"/>
              <a:buAutoNum type="arabicPeriod"/>
            </a:pPr>
            <a:r>
              <a:rPr lang="en-US"/>
              <a:t>Hardware</a:t>
            </a:r>
          </a:p>
          <a:p>
            <a:pPr marL="514350" indent="-514350">
              <a:buFont typeface="+mj-lt"/>
              <a:buAutoNum type="arabicPeriod"/>
            </a:pPr>
            <a:endParaRPr lang="en-US"/>
          </a:p>
        </p:txBody>
      </p:sp>
      <p:sp>
        <p:nvSpPr>
          <p:cNvPr id="5" name="TextBox 4">
            <a:extLst>
              <a:ext uri="{FF2B5EF4-FFF2-40B4-BE49-F238E27FC236}">
                <a16:creationId xmlns:a16="http://schemas.microsoft.com/office/drawing/2014/main" id="{B2BF8C04-BF4A-7C50-3489-86C613D1A7C6}"/>
              </a:ext>
            </a:extLst>
          </p:cNvPr>
          <p:cNvSpPr txBox="1"/>
          <p:nvPr/>
        </p:nvSpPr>
        <p:spPr>
          <a:xfrm>
            <a:off x="0" y="6492240"/>
            <a:ext cx="1645920" cy="369332"/>
          </a:xfrm>
          <a:prstGeom prst="rect">
            <a:avLst/>
          </a:prstGeom>
          <a:solidFill>
            <a:schemeClr val="bg1">
              <a:lumMod val="85000"/>
            </a:schemeClr>
          </a:solidFill>
        </p:spPr>
        <p:txBody>
          <a:bodyPr wrap="square" lIns="91440" tIns="45720" rIns="91440" bIns="45720" rtlCol="0" anchor="t">
            <a:spAutoFit/>
          </a:bodyPr>
          <a:lstStyle/>
          <a:p>
            <a:r>
              <a:rPr lang="en-US">
                <a:latin typeface="Segoe UI"/>
                <a:cs typeface="Segoe UI"/>
              </a:rPr>
              <a:t>Tuning results</a:t>
            </a:r>
            <a:endParaRPr lang="en-US"/>
          </a:p>
        </p:txBody>
      </p:sp>
      <p:pic>
        <p:nvPicPr>
          <p:cNvPr id="7" name="Picture 6">
            <a:extLst>
              <a:ext uri="{FF2B5EF4-FFF2-40B4-BE49-F238E27FC236}">
                <a16:creationId xmlns:a16="http://schemas.microsoft.com/office/drawing/2014/main" id="{4940D992-7352-D879-A1F9-FDBF47907ACC}"/>
              </a:ext>
            </a:extLst>
          </p:cNvPr>
          <p:cNvPicPr>
            <a:picLocks noChangeAspect="1"/>
          </p:cNvPicPr>
          <p:nvPr/>
        </p:nvPicPr>
        <p:blipFill>
          <a:blip r:embed="rId2"/>
          <a:stretch>
            <a:fillRect/>
          </a:stretch>
        </p:blipFill>
        <p:spPr>
          <a:xfrm>
            <a:off x="2560320" y="3017520"/>
            <a:ext cx="7522823" cy="2743200"/>
          </a:xfrm>
          <a:prstGeom prst="rect">
            <a:avLst/>
          </a:prstGeom>
        </p:spPr>
      </p:pic>
      <p:sp>
        <p:nvSpPr>
          <p:cNvPr id="6" name="Slide Number Placeholder 4">
            <a:extLst>
              <a:ext uri="{FF2B5EF4-FFF2-40B4-BE49-F238E27FC236}">
                <a16:creationId xmlns:a16="http://schemas.microsoft.com/office/drawing/2014/main" id="{FD82A2DA-6E12-0215-76AA-F33118394207}"/>
              </a:ext>
            </a:extLst>
          </p:cNvPr>
          <p:cNvSpPr txBox="1">
            <a:spLocks/>
          </p:cNvSpPr>
          <p:nvPr/>
        </p:nvSpPr>
        <p:spPr>
          <a:xfrm>
            <a:off x="8610600" y="6356350"/>
            <a:ext cx="2743200" cy="365125"/>
          </a:xfrm>
          <a:prstGeom prst="rect">
            <a:avLst/>
          </a:prstGeom>
        </p:spPr>
        <p:txBody>
          <a:bodyPr anchor="ctr"/>
          <a:lstStyle>
            <a:defPPr>
              <a:defRPr lang="en-US"/>
            </a:defPPr>
            <a:lvl1pPr marL="0" algn="r" defTabSz="914400" rtl="0" eaLnBrk="1" latinLnBrk="0" hangingPunct="1">
              <a:defRPr sz="1200" kern="1200">
                <a:solidFill>
                  <a:schemeClr val="tx1">
                    <a:lumMod val="50000"/>
                    <a:lumOff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mtClean="0"/>
              <a:pPr/>
              <a:t>27</a:t>
            </a:fld>
            <a:endParaRPr lang="en-US"/>
          </a:p>
        </p:txBody>
      </p:sp>
    </p:spTree>
    <p:extLst>
      <p:ext uri="{BB962C8B-B14F-4D97-AF65-F5344CB8AC3E}">
        <p14:creationId xmlns:p14="http://schemas.microsoft.com/office/powerpoint/2010/main" val="3321849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D07397-DE61-FB7A-1868-E77B9E07A3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0550FB-3CA6-D24A-1532-5D5F1CF704F7}"/>
              </a:ext>
            </a:extLst>
          </p:cNvPr>
          <p:cNvSpPr>
            <a:spLocks noGrp="1"/>
          </p:cNvSpPr>
          <p:nvPr>
            <p:ph type="title"/>
          </p:nvPr>
        </p:nvSpPr>
        <p:spPr/>
        <p:txBody>
          <a:bodyPr/>
          <a:lstStyle/>
          <a:p>
            <a:r>
              <a:rPr lang="en-US"/>
              <a:t>Factors affecting tuned values</a:t>
            </a:r>
          </a:p>
        </p:txBody>
      </p:sp>
      <p:sp>
        <p:nvSpPr>
          <p:cNvPr id="3" name="Content Placeholder 2">
            <a:extLst>
              <a:ext uri="{FF2B5EF4-FFF2-40B4-BE49-F238E27FC236}">
                <a16:creationId xmlns:a16="http://schemas.microsoft.com/office/drawing/2014/main" id="{6BA1683B-7863-D150-851C-F8AEFDC3A2EA}"/>
              </a:ext>
            </a:extLst>
          </p:cNvPr>
          <p:cNvSpPr>
            <a:spLocks noGrp="1"/>
          </p:cNvSpPr>
          <p:nvPr>
            <p:ph idx="1"/>
          </p:nvPr>
        </p:nvSpPr>
        <p:spPr/>
        <p:txBody>
          <a:bodyPr/>
          <a:lstStyle/>
          <a:p>
            <a:pPr marL="514350" indent="-514350">
              <a:buFont typeface="+mj-lt"/>
              <a:buAutoNum type="arabicPeriod"/>
            </a:pPr>
            <a:r>
              <a:rPr lang="en-US"/>
              <a:t>Parameters depend on input</a:t>
            </a:r>
          </a:p>
          <a:p>
            <a:pPr marL="514350" indent="-514350">
              <a:buFont typeface="+mj-lt"/>
              <a:buAutoNum type="arabicPeriod"/>
            </a:pPr>
            <a:r>
              <a:rPr lang="en-US"/>
              <a:t>Hardware</a:t>
            </a:r>
          </a:p>
          <a:p>
            <a:pPr marL="514350" indent="-514350">
              <a:buFont typeface="+mj-lt"/>
              <a:buAutoNum type="arabicPeriod"/>
            </a:pPr>
            <a:endParaRPr lang="en-US"/>
          </a:p>
        </p:txBody>
      </p:sp>
      <p:sp>
        <p:nvSpPr>
          <p:cNvPr id="5" name="TextBox 4">
            <a:extLst>
              <a:ext uri="{FF2B5EF4-FFF2-40B4-BE49-F238E27FC236}">
                <a16:creationId xmlns:a16="http://schemas.microsoft.com/office/drawing/2014/main" id="{6FA1AE9C-5E26-3BAC-E6C5-9CB0EC198B9D}"/>
              </a:ext>
            </a:extLst>
          </p:cNvPr>
          <p:cNvSpPr txBox="1"/>
          <p:nvPr/>
        </p:nvSpPr>
        <p:spPr>
          <a:xfrm>
            <a:off x="0" y="6492240"/>
            <a:ext cx="1645920" cy="369332"/>
          </a:xfrm>
          <a:prstGeom prst="rect">
            <a:avLst/>
          </a:prstGeom>
          <a:solidFill>
            <a:schemeClr val="bg1">
              <a:lumMod val="85000"/>
            </a:schemeClr>
          </a:solidFill>
        </p:spPr>
        <p:txBody>
          <a:bodyPr wrap="square" lIns="91440" tIns="45720" rIns="91440" bIns="45720" rtlCol="0" anchor="t">
            <a:spAutoFit/>
          </a:bodyPr>
          <a:lstStyle/>
          <a:p>
            <a:r>
              <a:rPr lang="en-US">
                <a:latin typeface="Segoe UI"/>
                <a:cs typeface="Segoe UI"/>
              </a:rPr>
              <a:t>Tuning results</a:t>
            </a:r>
            <a:endParaRPr lang="en-US"/>
          </a:p>
        </p:txBody>
      </p:sp>
      <p:pic>
        <p:nvPicPr>
          <p:cNvPr id="7" name="Picture 6">
            <a:extLst>
              <a:ext uri="{FF2B5EF4-FFF2-40B4-BE49-F238E27FC236}">
                <a16:creationId xmlns:a16="http://schemas.microsoft.com/office/drawing/2014/main" id="{0DC34FF5-2D10-83D9-E2F5-41BD88EFC185}"/>
              </a:ext>
            </a:extLst>
          </p:cNvPr>
          <p:cNvPicPr>
            <a:picLocks noChangeAspect="1"/>
          </p:cNvPicPr>
          <p:nvPr/>
        </p:nvPicPr>
        <p:blipFill>
          <a:blip r:embed="rId2"/>
          <a:stretch>
            <a:fillRect/>
          </a:stretch>
        </p:blipFill>
        <p:spPr>
          <a:xfrm>
            <a:off x="2560320" y="3017520"/>
            <a:ext cx="7525125" cy="2743200"/>
          </a:xfrm>
          <a:prstGeom prst="rect">
            <a:avLst/>
          </a:prstGeom>
        </p:spPr>
      </p:pic>
      <p:sp>
        <p:nvSpPr>
          <p:cNvPr id="6" name="Slide Number Placeholder 4">
            <a:extLst>
              <a:ext uri="{FF2B5EF4-FFF2-40B4-BE49-F238E27FC236}">
                <a16:creationId xmlns:a16="http://schemas.microsoft.com/office/drawing/2014/main" id="{ED7B6315-303E-F810-159B-C8DA1E24F489}"/>
              </a:ext>
            </a:extLst>
          </p:cNvPr>
          <p:cNvSpPr txBox="1">
            <a:spLocks/>
          </p:cNvSpPr>
          <p:nvPr/>
        </p:nvSpPr>
        <p:spPr>
          <a:xfrm>
            <a:off x="8610600" y="6356350"/>
            <a:ext cx="2743200" cy="365125"/>
          </a:xfrm>
          <a:prstGeom prst="rect">
            <a:avLst/>
          </a:prstGeom>
        </p:spPr>
        <p:txBody>
          <a:bodyPr anchor="ctr"/>
          <a:lstStyle>
            <a:defPPr>
              <a:defRPr lang="en-US"/>
            </a:defPPr>
            <a:lvl1pPr marL="0" algn="r" defTabSz="914400" rtl="0" eaLnBrk="1" latinLnBrk="0" hangingPunct="1">
              <a:defRPr sz="1200" kern="1200">
                <a:solidFill>
                  <a:schemeClr val="tx1">
                    <a:lumMod val="50000"/>
                    <a:lumOff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mtClean="0"/>
              <a:pPr/>
              <a:t>28</a:t>
            </a:fld>
            <a:endParaRPr lang="en-US"/>
          </a:p>
        </p:txBody>
      </p:sp>
    </p:spTree>
    <p:extLst>
      <p:ext uri="{BB962C8B-B14F-4D97-AF65-F5344CB8AC3E}">
        <p14:creationId xmlns:p14="http://schemas.microsoft.com/office/powerpoint/2010/main" val="21774482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118F37-588E-ED79-30EA-DA00D1835C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D471CF-901C-01AA-1905-6599EEB5D3F9}"/>
              </a:ext>
            </a:extLst>
          </p:cNvPr>
          <p:cNvSpPr>
            <a:spLocks noGrp="1"/>
          </p:cNvSpPr>
          <p:nvPr>
            <p:ph type="title"/>
          </p:nvPr>
        </p:nvSpPr>
        <p:spPr/>
        <p:txBody>
          <a:bodyPr/>
          <a:lstStyle/>
          <a:p>
            <a:r>
              <a:rPr lang="en-US"/>
              <a:t>Factors affecting tuned values</a:t>
            </a:r>
          </a:p>
        </p:txBody>
      </p:sp>
      <p:sp>
        <p:nvSpPr>
          <p:cNvPr id="3" name="Content Placeholder 2">
            <a:extLst>
              <a:ext uri="{FF2B5EF4-FFF2-40B4-BE49-F238E27FC236}">
                <a16:creationId xmlns:a16="http://schemas.microsoft.com/office/drawing/2014/main" id="{1BA9C065-9211-7539-D254-0C9B902787B0}"/>
              </a:ext>
            </a:extLst>
          </p:cNvPr>
          <p:cNvSpPr>
            <a:spLocks noGrp="1"/>
          </p:cNvSpPr>
          <p:nvPr>
            <p:ph idx="1"/>
          </p:nvPr>
        </p:nvSpPr>
        <p:spPr/>
        <p:txBody>
          <a:bodyPr/>
          <a:lstStyle/>
          <a:p>
            <a:pPr marL="514350" indent="-514350">
              <a:buFont typeface="+mj-lt"/>
              <a:buAutoNum type="arabicPeriod"/>
            </a:pPr>
            <a:r>
              <a:rPr lang="en-US"/>
              <a:t>Parameters depend on input</a:t>
            </a:r>
          </a:p>
          <a:p>
            <a:pPr marL="514350" indent="-514350">
              <a:buFont typeface="+mj-lt"/>
              <a:buAutoNum type="arabicPeriod"/>
            </a:pPr>
            <a:r>
              <a:rPr lang="en-US"/>
              <a:t>Hardware</a:t>
            </a:r>
          </a:p>
          <a:p>
            <a:pPr marL="514350" indent="-514350">
              <a:buFont typeface="+mj-lt"/>
              <a:buAutoNum type="arabicPeriod"/>
            </a:pPr>
            <a:endParaRPr lang="en-US"/>
          </a:p>
        </p:txBody>
      </p:sp>
      <p:pic>
        <p:nvPicPr>
          <p:cNvPr id="4" name="Picture 3">
            <a:extLst>
              <a:ext uri="{FF2B5EF4-FFF2-40B4-BE49-F238E27FC236}">
                <a16:creationId xmlns:a16="http://schemas.microsoft.com/office/drawing/2014/main" id="{5AE38031-98EA-4F39-E97E-AB7FA3095E78}"/>
              </a:ext>
            </a:extLst>
          </p:cNvPr>
          <p:cNvPicPr>
            <a:picLocks noChangeAspect="1"/>
          </p:cNvPicPr>
          <p:nvPr/>
        </p:nvPicPr>
        <p:blipFill>
          <a:blip r:embed="rId2"/>
          <a:stretch>
            <a:fillRect/>
          </a:stretch>
        </p:blipFill>
        <p:spPr>
          <a:xfrm>
            <a:off x="2750426" y="2757729"/>
            <a:ext cx="6691148" cy="3101149"/>
          </a:xfrm>
          <a:prstGeom prst="rect">
            <a:avLst/>
          </a:prstGeom>
        </p:spPr>
      </p:pic>
      <p:sp>
        <p:nvSpPr>
          <p:cNvPr id="5" name="TextBox 4">
            <a:extLst>
              <a:ext uri="{FF2B5EF4-FFF2-40B4-BE49-F238E27FC236}">
                <a16:creationId xmlns:a16="http://schemas.microsoft.com/office/drawing/2014/main" id="{D8679865-3861-2C9C-BD07-A67E4C65A6BA}"/>
              </a:ext>
            </a:extLst>
          </p:cNvPr>
          <p:cNvSpPr txBox="1"/>
          <p:nvPr/>
        </p:nvSpPr>
        <p:spPr>
          <a:xfrm>
            <a:off x="0" y="6492240"/>
            <a:ext cx="1645920" cy="369332"/>
          </a:xfrm>
          <a:prstGeom prst="rect">
            <a:avLst/>
          </a:prstGeom>
          <a:solidFill>
            <a:schemeClr val="bg1">
              <a:lumMod val="85000"/>
            </a:schemeClr>
          </a:solidFill>
        </p:spPr>
        <p:txBody>
          <a:bodyPr wrap="square" lIns="91440" tIns="45720" rIns="91440" bIns="45720" rtlCol="0" anchor="t">
            <a:spAutoFit/>
          </a:bodyPr>
          <a:lstStyle/>
          <a:p>
            <a:r>
              <a:rPr lang="en-US">
                <a:latin typeface="Segoe UI"/>
                <a:cs typeface="Segoe UI"/>
              </a:rPr>
              <a:t>Tuning results</a:t>
            </a:r>
            <a:endParaRPr lang="en-US"/>
          </a:p>
        </p:txBody>
      </p:sp>
      <p:sp>
        <p:nvSpPr>
          <p:cNvPr id="6" name="Content Placeholder 4">
            <a:extLst>
              <a:ext uri="{FF2B5EF4-FFF2-40B4-BE49-F238E27FC236}">
                <a16:creationId xmlns:a16="http://schemas.microsoft.com/office/drawing/2014/main" id="{DBFB3D1E-CDE5-BCE3-C2BB-CD72EBC880AF}"/>
              </a:ext>
            </a:extLst>
          </p:cNvPr>
          <p:cNvSpPr txBox="1">
            <a:spLocks/>
          </p:cNvSpPr>
          <p:nvPr/>
        </p:nvSpPr>
        <p:spPr>
          <a:xfrm>
            <a:off x="1952017" y="5853278"/>
            <a:ext cx="8287965" cy="500319"/>
          </a:xfrm>
          <a:prstGeom prst="roundRect">
            <a:avLst/>
          </a:prstGeom>
          <a:solidFill>
            <a:schemeClr val="accent6">
              <a:lumMod val="20000"/>
              <a:lumOff val="80000"/>
            </a:schemeClr>
          </a:solidFill>
          <a:effectLst>
            <a:outerShdw blurRad="50800" dist="38100" dir="2700000" algn="tl" rotWithShape="0">
              <a:prstClr val="black">
                <a:alpha val="40000"/>
              </a:prstClr>
            </a:outerShdw>
          </a:effectLst>
        </p:spPr>
        <p:txBody>
          <a:bodyPr vert="horz" lIns="91440" tIns="45720" rIns="91440" bIns="45720" rtlCol="0" anchor="ctr">
            <a:noAutofit/>
          </a:bodyPr>
          <a:lstStyle>
            <a:lvl1pPr marL="0" indent="0" algn="l" defTabSz="914400" rtl="0" eaLnBrk="1" latinLnBrk="0" hangingPunct="1">
              <a:lnSpc>
                <a:spcPct val="90000"/>
              </a:lnSpc>
              <a:spcBef>
                <a:spcPts val="1000"/>
              </a:spcBef>
              <a:buFontTx/>
              <a:buNone/>
              <a:defRPr sz="3200" kern="1200">
                <a:solidFill>
                  <a:schemeClr val="tx1"/>
                </a:solidFill>
                <a:latin typeface="Gill Sans MT" panose="020B0502020104020203" pitchFamily="34" charset="0"/>
                <a:ea typeface="+mn-ea"/>
                <a:cs typeface="Helvetica" panose="020B0604020202020204" pitchFamily="34" charset="0"/>
              </a:defRPr>
            </a:lvl1pPr>
            <a:lvl2pPr marL="914400" indent="-457200" algn="l" defTabSz="914400" rtl="0" eaLnBrk="1" latinLnBrk="0" hangingPunct="1">
              <a:lnSpc>
                <a:spcPct val="90000"/>
              </a:lnSpc>
              <a:spcBef>
                <a:spcPts val="500"/>
              </a:spcBef>
              <a:buSzPct val="130000"/>
              <a:buFontTx/>
              <a:buBlip>
                <a:blip r:embed="rId3"/>
              </a:buBlip>
              <a:defRPr sz="2600" kern="1200">
                <a:solidFill>
                  <a:schemeClr val="tx1"/>
                </a:solidFill>
                <a:latin typeface="Gill Sans MT" panose="020B0502020104020203" pitchFamily="34" charset="0"/>
                <a:ea typeface="+mn-ea"/>
                <a:cs typeface="Helvetica" panose="020B0604020202020204" pitchFamily="34" charset="0"/>
              </a:defRPr>
            </a:lvl2pPr>
            <a:lvl3pPr marL="914400" indent="0" algn="l" defTabSz="914400" rtl="0" eaLnBrk="1" latinLnBrk="0" hangingPunct="1">
              <a:lnSpc>
                <a:spcPct val="90000"/>
              </a:lnSpc>
              <a:spcBef>
                <a:spcPts val="500"/>
              </a:spcBef>
              <a:buFontTx/>
              <a:buNone/>
              <a:defRPr sz="2400" kern="1200">
                <a:solidFill>
                  <a:schemeClr val="tx1"/>
                </a:solidFill>
                <a:latin typeface="Helvetica" panose="020B0604020202020204" pitchFamily="34" charset="0"/>
                <a:ea typeface="+mn-ea"/>
                <a:cs typeface="Helvetica" panose="020B0604020202020204" pitchFamily="34" charset="0"/>
              </a:defRPr>
            </a:lvl3pPr>
            <a:lvl4pPr marL="1714500" indent="-342900" algn="l" defTabSz="914400" rtl="0" eaLnBrk="1" latinLnBrk="0" hangingPunct="1">
              <a:lnSpc>
                <a:spcPct val="90000"/>
              </a:lnSpc>
              <a:spcBef>
                <a:spcPts val="500"/>
              </a:spcBef>
              <a:buFontTx/>
              <a:buBlip>
                <a:blip r:embed="rId4"/>
              </a:buBlip>
              <a:defRPr sz="2000" kern="1200">
                <a:solidFill>
                  <a:schemeClr val="tx1"/>
                </a:solidFill>
                <a:latin typeface="Gill Sans MT" panose="020B0502020104020203" pitchFamily="34" charset="0"/>
                <a:ea typeface="+mn-ea"/>
                <a:cs typeface="Helvetica" panose="020B0604020202020204" pitchFamily="34" charset="0"/>
              </a:defRPr>
            </a:lvl4pPr>
            <a:lvl5pPr marL="1828800" indent="0" algn="l" defTabSz="914400" rtl="0" eaLnBrk="1" latinLnBrk="0" hangingPunct="1">
              <a:lnSpc>
                <a:spcPct val="90000"/>
              </a:lnSpc>
              <a:spcBef>
                <a:spcPts val="500"/>
              </a:spcBef>
              <a:buFontTx/>
              <a:buNone/>
              <a:defRPr sz="2000" kern="1200">
                <a:solidFill>
                  <a:schemeClr val="tx1"/>
                </a:solidFill>
                <a:latin typeface="Gill Sans MT" panose="020B0502020104020203" pitchFamily="34" charset="0"/>
                <a:ea typeface="+mn-ea"/>
                <a:cs typeface="Helvetica"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Gill Sans MT" panose="020B0502020104020203" pitchFamily="34" charset="0"/>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a:latin typeface="Segoe UI" panose="020B0502040204020203" pitchFamily="34" charset="0"/>
                <a:cs typeface="Segoe UI" panose="020B0502040204020203" pitchFamily="34" charset="0"/>
              </a:rPr>
              <a:t>Tuned configurations can be transferred across different hardware</a:t>
            </a:r>
          </a:p>
        </p:txBody>
      </p:sp>
      <p:sp>
        <p:nvSpPr>
          <p:cNvPr id="8" name="Slide Number Placeholder 4">
            <a:extLst>
              <a:ext uri="{FF2B5EF4-FFF2-40B4-BE49-F238E27FC236}">
                <a16:creationId xmlns:a16="http://schemas.microsoft.com/office/drawing/2014/main" id="{E2117D71-6152-7B52-400E-E6BE4C5AA36C}"/>
              </a:ext>
            </a:extLst>
          </p:cNvPr>
          <p:cNvSpPr txBox="1">
            <a:spLocks/>
          </p:cNvSpPr>
          <p:nvPr/>
        </p:nvSpPr>
        <p:spPr>
          <a:xfrm>
            <a:off x="8610600" y="6356350"/>
            <a:ext cx="2743200" cy="365125"/>
          </a:xfrm>
          <a:prstGeom prst="rect">
            <a:avLst/>
          </a:prstGeom>
        </p:spPr>
        <p:txBody>
          <a:bodyPr anchor="ctr"/>
          <a:lstStyle>
            <a:defPPr>
              <a:defRPr lang="en-US"/>
            </a:defPPr>
            <a:lvl1pPr marL="0" algn="r" defTabSz="914400" rtl="0" eaLnBrk="1" latinLnBrk="0" hangingPunct="1">
              <a:defRPr sz="1200" kern="1200">
                <a:solidFill>
                  <a:schemeClr val="tx1">
                    <a:lumMod val="50000"/>
                    <a:lumOff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mtClean="0"/>
              <a:pPr/>
              <a:t>29</a:t>
            </a:fld>
            <a:endParaRPr lang="en-US"/>
          </a:p>
        </p:txBody>
      </p:sp>
    </p:spTree>
    <p:extLst>
      <p:ext uri="{BB962C8B-B14F-4D97-AF65-F5344CB8AC3E}">
        <p14:creationId xmlns:p14="http://schemas.microsoft.com/office/powerpoint/2010/main" val="1068035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0C0A1-F1C0-6E0D-C0C1-67EE5FE587B9}"/>
              </a:ext>
            </a:extLst>
          </p:cNvPr>
          <p:cNvSpPr>
            <a:spLocks noGrp="1"/>
          </p:cNvSpPr>
          <p:nvPr>
            <p:ph type="title"/>
          </p:nvPr>
        </p:nvSpPr>
        <p:spPr/>
        <p:txBody>
          <a:bodyPr/>
          <a:lstStyle/>
          <a:p>
            <a:r>
              <a:rPr lang="en-US"/>
              <a:t>Memory: A critical datacenter resource</a:t>
            </a:r>
          </a:p>
        </p:txBody>
      </p:sp>
      <p:pic>
        <p:nvPicPr>
          <p:cNvPr id="3074" name="Picture 2">
            <a:extLst>
              <a:ext uri="{FF2B5EF4-FFF2-40B4-BE49-F238E27FC236}">
                <a16:creationId xmlns:a16="http://schemas.microsoft.com/office/drawing/2014/main" id="{7DE3D554-5CB3-85D1-7E15-B52E019502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7143" y="2274692"/>
            <a:ext cx="5297714" cy="269362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7C98298-9F61-9F68-70D8-C6F3AADCAD18}"/>
              </a:ext>
            </a:extLst>
          </p:cNvPr>
          <p:cNvSpPr txBox="1"/>
          <p:nvPr/>
        </p:nvSpPr>
        <p:spPr>
          <a:xfrm>
            <a:off x="3447143" y="1732431"/>
            <a:ext cx="6098720" cy="400110"/>
          </a:xfrm>
          <a:prstGeom prst="rect">
            <a:avLst/>
          </a:prstGeom>
          <a:noFill/>
        </p:spPr>
        <p:txBody>
          <a:bodyPr wrap="square">
            <a:spAutoFit/>
          </a:bodyPr>
          <a:lstStyle/>
          <a:p>
            <a:pPr algn="l" rtl="0" fontAlgn="base"/>
            <a:r>
              <a:rPr lang="en-US" sz="2000" b="1" i="0" u="none" strike="noStrike">
                <a:solidFill>
                  <a:srgbClr val="000000"/>
                </a:solidFill>
                <a:effectLst/>
                <a:latin typeface="Segoe UI" panose="020B0502040204020203" pitchFamily="34" charset="0"/>
              </a:rPr>
              <a:t>Memory as a percentage of rack TCO at Meta</a:t>
            </a:r>
            <a:r>
              <a:rPr lang="en-US" sz="2000" b="1" i="0" u="none" strike="noStrike" baseline="30000">
                <a:solidFill>
                  <a:srgbClr val="000000"/>
                </a:solidFill>
                <a:effectLst/>
                <a:latin typeface="Segoe UI" panose="020B0502040204020203" pitchFamily="34" charset="0"/>
              </a:rPr>
              <a:t>1</a:t>
            </a:r>
            <a:r>
              <a:rPr lang="en-US" sz="2000" b="0" i="0" baseline="30000">
                <a:effectLst/>
                <a:latin typeface="Segoe UI" panose="020B0502040204020203" pitchFamily="34" charset="0"/>
              </a:rPr>
              <a:t>​</a:t>
            </a:r>
            <a:endParaRPr lang="en-US" sz="2000" b="0" i="0" baseline="30000">
              <a:effectLst/>
            </a:endParaRPr>
          </a:p>
        </p:txBody>
      </p:sp>
      <p:sp>
        <p:nvSpPr>
          <p:cNvPr id="7" name="TextBox 6">
            <a:extLst>
              <a:ext uri="{FF2B5EF4-FFF2-40B4-BE49-F238E27FC236}">
                <a16:creationId xmlns:a16="http://schemas.microsoft.com/office/drawing/2014/main" id="{7AE1E90F-871C-3CB5-31F5-74B1D7AB8C52}"/>
              </a:ext>
            </a:extLst>
          </p:cNvPr>
          <p:cNvSpPr txBox="1"/>
          <p:nvPr/>
        </p:nvSpPr>
        <p:spPr>
          <a:xfrm>
            <a:off x="1336141" y="6417235"/>
            <a:ext cx="10771414" cy="307777"/>
          </a:xfrm>
          <a:prstGeom prst="rect">
            <a:avLst/>
          </a:prstGeom>
          <a:noFill/>
        </p:spPr>
        <p:txBody>
          <a:bodyPr wrap="square">
            <a:spAutoFit/>
          </a:bodyPr>
          <a:lstStyle/>
          <a:p>
            <a:pPr algn="l" rtl="0" fontAlgn="base"/>
            <a:r>
              <a:rPr lang="en-US" sz="1400" b="0" i="0" u="none" strike="noStrike">
                <a:solidFill>
                  <a:srgbClr val="000000"/>
                </a:solidFill>
                <a:effectLst/>
                <a:latin typeface="Segoe UI" panose="020B0502040204020203" pitchFamily="34" charset="0"/>
              </a:rPr>
              <a:t>[1] H. Maruf. </a:t>
            </a:r>
            <a:r>
              <a:rPr lang="en-US" sz="1400" b="0" i="0" u="none" strike="noStrike" err="1">
                <a:solidFill>
                  <a:srgbClr val="000000"/>
                </a:solidFill>
                <a:effectLst/>
                <a:latin typeface="Segoe UI" panose="020B0502040204020203" pitchFamily="34" charset="0"/>
              </a:rPr>
              <a:t>et.al</a:t>
            </a:r>
            <a:r>
              <a:rPr lang="en-US" sz="1400" b="0" i="0" u="none" strike="noStrike">
                <a:solidFill>
                  <a:srgbClr val="000000"/>
                </a:solidFill>
                <a:effectLst/>
                <a:latin typeface="Segoe UI" panose="020B0502040204020203" pitchFamily="34" charset="0"/>
              </a:rPr>
              <a:t>. “TPP: Transparent Page Placement for CXL-Enabled Tiered-Memory” at ASPLOS 2023</a:t>
            </a:r>
            <a:r>
              <a:rPr lang="en-US" sz="1400" b="0" i="0" u="none" strike="noStrike">
                <a:solidFill>
                  <a:srgbClr val="000000"/>
                </a:solidFill>
                <a:effectLst/>
                <a:latin typeface="Aptos" panose="020B0004020202020204" pitchFamily="34" charset="0"/>
              </a:rPr>
              <a:t>.</a:t>
            </a:r>
            <a:r>
              <a:rPr lang="en-US" sz="1400" b="0" i="0">
                <a:effectLst/>
                <a:latin typeface="Aptos" panose="020B0004020202020204" pitchFamily="34" charset="0"/>
              </a:rPr>
              <a:t>​</a:t>
            </a:r>
            <a:endParaRPr lang="en-US" sz="1400" b="0" i="0">
              <a:effectLst/>
            </a:endParaRPr>
          </a:p>
        </p:txBody>
      </p:sp>
      <p:sp>
        <p:nvSpPr>
          <p:cNvPr id="8" name="Content Placeholder 4">
            <a:extLst>
              <a:ext uri="{FF2B5EF4-FFF2-40B4-BE49-F238E27FC236}">
                <a16:creationId xmlns:a16="http://schemas.microsoft.com/office/drawing/2014/main" id="{FF3F4C65-A535-8162-8938-A302C2924B77}"/>
              </a:ext>
            </a:extLst>
          </p:cNvPr>
          <p:cNvSpPr txBox="1">
            <a:spLocks/>
          </p:cNvSpPr>
          <p:nvPr/>
        </p:nvSpPr>
        <p:spPr>
          <a:xfrm>
            <a:off x="3382599" y="5276793"/>
            <a:ext cx="5426801" cy="617066"/>
          </a:xfrm>
          <a:prstGeom prst="roundRect">
            <a:avLst/>
          </a:prstGeom>
          <a:solidFill>
            <a:schemeClr val="accent4">
              <a:lumMod val="20000"/>
              <a:lumOff val="80000"/>
            </a:schemeClr>
          </a:solidFill>
          <a:effectLst>
            <a:outerShdw blurRad="50800" dist="38100" dir="2700000" algn="tl" rotWithShape="0">
              <a:prstClr val="black">
                <a:alpha val="40000"/>
              </a:prstClr>
            </a:outerShdw>
          </a:effectLst>
        </p:spPr>
        <p:txBody>
          <a:bodyPr vert="horz" lIns="91440" tIns="45720" rIns="91440" bIns="45720" rtlCol="0" anchor="ctr">
            <a:noAutofit/>
          </a:bodyPr>
          <a:lstStyle>
            <a:lvl1pPr marL="0" indent="0" algn="l" defTabSz="914400" rtl="0" eaLnBrk="1" latinLnBrk="0" hangingPunct="1">
              <a:lnSpc>
                <a:spcPct val="90000"/>
              </a:lnSpc>
              <a:spcBef>
                <a:spcPts val="1000"/>
              </a:spcBef>
              <a:buFontTx/>
              <a:buNone/>
              <a:defRPr sz="3200" kern="1200">
                <a:solidFill>
                  <a:schemeClr val="tx1"/>
                </a:solidFill>
                <a:latin typeface="Gill Sans MT" panose="020B0502020104020203" pitchFamily="34" charset="0"/>
                <a:ea typeface="+mn-ea"/>
                <a:cs typeface="Helvetica" panose="020B0604020202020204" pitchFamily="34" charset="0"/>
              </a:defRPr>
            </a:lvl1pPr>
            <a:lvl2pPr marL="914400" indent="-457200" algn="l" defTabSz="914400" rtl="0" eaLnBrk="1" latinLnBrk="0" hangingPunct="1">
              <a:lnSpc>
                <a:spcPct val="90000"/>
              </a:lnSpc>
              <a:spcBef>
                <a:spcPts val="500"/>
              </a:spcBef>
              <a:buSzPct val="130000"/>
              <a:buFontTx/>
              <a:buBlip>
                <a:blip r:embed="rId3"/>
              </a:buBlip>
              <a:defRPr sz="2600" kern="1200">
                <a:solidFill>
                  <a:schemeClr val="tx1"/>
                </a:solidFill>
                <a:latin typeface="Gill Sans MT" panose="020B0502020104020203" pitchFamily="34" charset="0"/>
                <a:ea typeface="+mn-ea"/>
                <a:cs typeface="Helvetica" panose="020B0604020202020204" pitchFamily="34" charset="0"/>
              </a:defRPr>
            </a:lvl2pPr>
            <a:lvl3pPr marL="914400" indent="0" algn="l" defTabSz="914400" rtl="0" eaLnBrk="1" latinLnBrk="0" hangingPunct="1">
              <a:lnSpc>
                <a:spcPct val="90000"/>
              </a:lnSpc>
              <a:spcBef>
                <a:spcPts val="500"/>
              </a:spcBef>
              <a:buFontTx/>
              <a:buNone/>
              <a:defRPr sz="2400" kern="1200">
                <a:solidFill>
                  <a:schemeClr val="tx1"/>
                </a:solidFill>
                <a:latin typeface="Helvetica" panose="020B0604020202020204" pitchFamily="34" charset="0"/>
                <a:ea typeface="+mn-ea"/>
                <a:cs typeface="Helvetica" panose="020B0604020202020204" pitchFamily="34" charset="0"/>
              </a:defRPr>
            </a:lvl3pPr>
            <a:lvl4pPr marL="1714500" indent="-342900" algn="l" defTabSz="914400" rtl="0" eaLnBrk="1" latinLnBrk="0" hangingPunct="1">
              <a:lnSpc>
                <a:spcPct val="90000"/>
              </a:lnSpc>
              <a:spcBef>
                <a:spcPts val="500"/>
              </a:spcBef>
              <a:buFontTx/>
              <a:buBlip>
                <a:blip r:embed="rId4"/>
              </a:buBlip>
              <a:defRPr sz="2000" kern="1200">
                <a:solidFill>
                  <a:schemeClr val="tx1"/>
                </a:solidFill>
                <a:latin typeface="Gill Sans MT" panose="020B0502020104020203" pitchFamily="34" charset="0"/>
                <a:ea typeface="+mn-ea"/>
                <a:cs typeface="Helvetica" panose="020B0604020202020204" pitchFamily="34" charset="0"/>
              </a:defRPr>
            </a:lvl4pPr>
            <a:lvl5pPr marL="1828800" indent="0" algn="l" defTabSz="914400" rtl="0" eaLnBrk="1" latinLnBrk="0" hangingPunct="1">
              <a:lnSpc>
                <a:spcPct val="90000"/>
              </a:lnSpc>
              <a:spcBef>
                <a:spcPts val="500"/>
              </a:spcBef>
              <a:buFontTx/>
              <a:buNone/>
              <a:defRPr sz="2000" kern="1200">
                <a:solidFill>
                  <a:schemeClr val="tx1"/>
                </a:solidFill>
                <a:latin typeface="Gill Sans MT" panose="020B0502020104020203" pitchFamily="34" charset="0"/>
                <a:ea typeface="+mn-ea"/>
                <a:cs typeface="Helvetica"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Gill Sans MT" panose="020B0502020104020203" pitchFamily="34" charset="0"/>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a:latin typeface="Segoe UI" panose="020B0502040204020203" pitchFamily="34" charset="0"/>
                <a:cs typeface="Segoe UI" panose="020B0502040204020203" pitchFamily="34" charset="0"/>
              </a:rPr>
              <a:t>Memory costs in datacenters rising!</a:t>
            </a:r>
          </a:p>
        </p:txBody>
      </p:sp>
      <p:sp>
        <p:nvSpPr>
          <p:cNvPr id="4" name="TextBox 3">
            <a:extLst>
              <a:ext uri="{FF2B5EF4-FFF2-40B4-BE49-F238E27FC236}">
                <a16:creationId xmlns:a16="http://schemas.microsoft.com/office/drawing/2014/main" id="{2C3422C3-90AA-F31C-CD7F-691DC72CB895}"/>
              </a:ext>
            </a:extLst>
          </p:cNvPr>
          <p:cNvSpPr txBox="1"/>
          <p:nvPr/>
        </p:nvSpPr>
        <p:spPr>
          <a:xfrm>
            <a:off x="0" y="6492240"/>
            <a:ext cx="1188720" cy="365760"/>
          </a:xfrm>
          <a:prstGeom prst="rect">
            <a:avLst/>
          </a:prstGeom>
          <a:solidFill>
            <a:schemeClr val="bg1">
              <a:lumMod val="85000"/>
            </a:schemeClr>
          </a:solidFill>
        </p:spPr>
        <p:txBody>
          <a:bodyPr wrap="square" lIns="91440" tIns="45720" rIns="91440" bIns="45720" rtlCol="0" anchor="t">
            <a:spAutoFit/>
          </a:bodyPr>
          <a:lstStyle/>
          <a:p>
            <a:r>
              <a:rPr lang="en-US">
                <a:latin typeface="Segoe UI"/>
                <a:cs typeface="Segoe UI"/>
              </a:rPr>
              <a:t>Overview</a:t>
            </a:r>
            <a:endParaRPr lang="en-US"/>
          </a:p>
        </p:txBody>
      </p:sp>
      <p:sp>
        <p:nvSpPr>
          <p:cNvPr id="9" name="Slide Number Placeholder 3">
            <a:extLst>
              <a:ext uri="{FF2B5EF4-FFF2-40B4-BE49-F238E27FC236}">
                <a16:creationId xmlns:a16="http://schemas.microsoft.com/office/drawing/2014/main" id="{8A9CFA39-C39B-E7C2-E123-1CB0B081EDB8}"/>
              </a:ext>
            </a:extLst>
          </p:cNvPr>
          <p:cNvSpPr>
            <a:spLocks noGrp="1"/>
          </p:cNvSpPr>
          <p:nvPr>
            <p:ph type="sldNum" sz="quarter" idx="12"/>
          </p:nvPr>
        </p:nvSpPr>
        <p:spPr>
          <a:xfrm>
            <a:off x="8610600" y="6356350"/>
            <a:ext cx="2743200" cy="365125"/>
          </a:xfrm>
          <a:prstGeom prst="rect">
            <a:avLst/>
          </a:prstGeom>
        </p:spPr>
        <p:txBody>
          <a:bodyPr anchor="ctr"/>
          <a:lstStyle>
            <a:defPPr>
              <a:defRPr lang="en-US"/>
            </a:defPPr>
            <a:lvl1pPr marL="0" algn="r" defTabSz="914400" rtl="0" eaLnBrk="1" latinLnBrk="0" hangingPunct="1">
              <a:defRPr sz="1200" kern="1200">
                <a:solidFill>
                  <a:schemeClr val="tx1">
                    <a:lumMod val="50000"/>
                    <a:lumOff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mtClean="0"/>
              <a:pPr/>
              <a:t>3</a:t>
            </a:fld>
            <a:endParaRPr lang="en-US"/>
          </a:p>
        </p:txBody>
      </p:sp>
    </p:spTree>
    <p:extLst>
      <p:ext uri="{BB962C8B-B14F-4D97-AF65-F5344CB8AC3E}">
        <p14:creationId xmlns:p14="http://schemas.microsoft.com/office/powerpoint/2010/main" val="2275988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FC4C1-F744-E689-E3A5-2B82934F7EF0}"/>
              </a:ext>
            </a:extLst>
          </p:cNvPr>
          <p:cNvSpPr>
            <a:spLocks noGrp="1"/>
          </p:cNvSpPr>
          <p:nvPr>
            <p:ph type="title"/>
          </p:nvPr>
        </p:nvSpPr>
        <p:spPr/>
        <p:txBody>
          <a:bodyPr/>
          <a:lstStyle/>
          <a:p>
            <a:r>
              <a:rPr lang="en-US"/>
              <a:t>Tuning necessary but not sufficient</a:t>
            </a:r>
          </a:p>
        </p:txBody>
      </p:sp>
      <p:sp>
        <p:nvSpPr>
          <p:cNvPr id="3" name="Content Placeholder 2">
            <a:extLst>
              <a:ext uri="{FF2B5EF4-FFF2-40B4-BE49-F238E27FC236}">
                <a16:creationId xmlns:a16="http://schemas.microsoft.com/office/drawing/2014/main" id="{5F3921E9-C128-AC4B-8709-18509A4D184D}"/>
              </a:ext>
            </a:extLst>
          </p:cNvPr>
          <p:cNvSpPr>
            <a:spLocks noGrp="1"/>
          </p:cNvSpPr>
          <p:nvPr>
            <p:ph idx="1"/>
          </p:nvPr>
        </p:nvSpPr>
        <p:spPr/>
        <p:txBody>
          <a:bodyPr/>
          <a:lstStyle/>
          <a:p>
            <a:pPr marL="514350" indent="-514350">
              <a:buFont typeface="+mj-lt"/>
              <a:buAutoNum type="arabicPeriod"/>
            </a:pPr>
            <a:r>
              <a:rPr lang="en-US"/>
              <a:t>Heuristic selection is important</a:t>
            </a:r>
          </a:p>
        </p:txBody>
      </p:sp>
      <p:sp>
        <p:nvSpPr>
          <p:cNvPr id="4" name="TextBox 3">
            <a:extLst>
              <a:ext uri="{FF2B5EF4-FFF2-40B4-BE49-F238E27FC236}">
                <a16:creationId xmlns:a16="http://schemas.microsoft.com/office/drawing/2014/main" id="{7436B99C-BEA9-64E1-7CCA-CBC4D6745D9C}"/>
              </a:ext>
            </a:extLst>
          </p:cNvPr>
          <p:cNvSpPr txBox="1"/>
          <p:nvPr/>
        </p:nvSpPr>
        <p:spPr>
          <a:xfrm>
            <a:off x="0" y="6492240"/>
            <a:ext cx="1280160" cy="369332"/>
          </a:xfrm>
          <a:prstGeom prst="rect">
            <a:avLst/>
          </a:prstGeom>
          <a:solidFill>
            <a:schemeClr val="bg1">
              <a:lumMod val="85000"/>
            </a:schemeClr>
          </a:solidFill>
        </p:spPr>
        <p:txBody>
          <a:bodyPr wrap="square" lIns="91440" tIns="45720" rIns="91440" bIns="45720" rtlCol="0" anchor="t">
            <a:spAutoFit/>
          </a:bodyPr>
          <a:lstStyle/>
          <a:p>
            <a:r>
              <a:rPr lang="en-US">
                <a:latin typeface="Segoe UI"/>
                <a:cs typeface="Segoe UI"/>
              </a:rPr>
              <a:t>Discussion</a:t>
            </a:r>
            <a:endParaRPr lang="en-US"/>
          </a:p>
        </p:txBody>
      </p:sp>
      <p:pic>
        <p:nvPicPr>
          <p:cNvPr id="5" name="Content Placeholder 6">
            <a:extLst>
              <a:ext uri="{FF2B5EF4-FFF2-40B4-BE49-F238E27FC236}">
                <a16:creationId xmlns:a16="http://schemas.microsoft.com/office/drawing/2014/main" id="{0FC0D5EA-1756-3D26-78FB-118295157456}"/>
              </a:ext>
            </a:extLst>
          </p:cNvPr>
          <p:cNvPicPr>
            <a:picLocks noChangeAspect="1"/>
          </p:cNvPicPr>
          <p:nvPr/>
        </p:nvPicPr>
        <p:blipFill>
          <a:blip r:embed="rId3"/>
          <a:stretch>
            <a:fillRect/>
          </a:stretch>
        </p:blipFill>
        <p:spPr>
          <a:xfrm>
            <a:off x="335452" y="2748004"/>
            <a:ext cx="4968240" cy="2980944"/>
          </a:xfrm>
          <a:prstGeom prst="rect">
            <a:avLst/>
          </a:prstGeom>
        </p:spPr>
      </p:pic>
      <p:sp>
        <p:nvSpPr>
          <p:cNvPr id="6" name="TextBox 5">
            <a:extLst>
              <a:ext uri="{FF2B5EF4-FFF2-40B4-BE49-F238E27FC236}">
                <a16:creationId xmlns:a16="http://schemas.microsoft.com/office/drawing/2014/main" id="{E9F3EB3B-455D-A399-B24A-7CDCE5AE4B80}"/>
              </a:ext>
            </a:extLst>
          </p:cNvPr>
          <p:cNvSpPr txBox="1"/>
          <p:nvPr/>
        </p:nvSpPr>
        <p:spPr>
          <a:xfrm>
            <a:off x="288915" y="2297510"/>
            <a:ext cx="2276864" cy="400110"/>
          </a:xfrm>
          <a:prstGeom prst="rect">
            <a:avLst/>
          </a:prstGeom>
          <a:solidFill>
            <a:schemeClr val="accent2">
              <a:lumMod val="20000"/>
              <a:lumOff val="80000"/>
            </a:schemeClr>
          </a:solidFill>
          <a:ln>
            <a:solidFill>
              <a:schemeClr val="tx1"/>
            </a:solidFill>
          </a:ln>
        </p:spPr>
        <p:txBody>
          <a:bodyPr wrap="square" rtlCol="0">
            <a:spAutoFit/>
          </a:bodyPr>
          <a:lstStyle/>
          <a:p>
            <a:r>
              <a:rPr lang="en-IN" sz="2000">
                <a:latin typeface="Segoe UI" panose="020B0502040204020203" pitchFamily="34" charset="0"/>
                <a:cs typeface="Segoe UI" panose="020B0502040204020203" pitchFamily="34" charset="0"/>
              </a:rPr>
              <a:t>Latest distribution</a:t>
            </a:r>
          </a:p>
        </p:txBody>
      </p:sp>
      <p:sp>
        <p:nvSpPr>
          <p:cNvPr id="7" name="Arrow: Right 17">
            <a:extLst>
              <a:ext uri="{FF2B5EF4-FFF2-40B4-BE49-F238E27FC236}">
                <a16:creationId xmlns:a16="http://schemas.microsoft.com/office/drawing/2014/main" id="{5A69F226-3108-49C0-F0DB-50DF865DB073}"/>
              </a:ext>
            </a:extLst>
          </p:cNvPr>
          <p:cNvSpPr/>
          <p:nvPr/>
        </p:nvSpPr>
        <p:spPr>
          <a:xfrm rot="2565770">
            <a:off x="1386489" y="2822757"/>
            <a:ext cx="885825" cy="496941"/>
          </a:xfrm>
          <a:prstGeom prst="rightArrow">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4">
            <a:extLst>
              <a:ext uri="{FF2B5EF4-FFF2-40B4-BE49-F238E27FC236}">
                <a16:creationId xmlns:a16="http://schemas.microsoft.com/office/drawing/2014/main" id="{E27190B3-A378-0C26-03D4-3BE39EC94EF6}"/>
              </a:ext>
            </a:extLst>
          </p:cNvPr>
          <p:cNvSpPr txBox="1">
            <a:spLocks/>
          </p:cNvSpPr>
          <p:nvPr/>
        </p:nvSpPr>
        <p:spPr>
          <a:xfrm>
            <a:off x="1477830" y="6008993"/>
            <a:ext cx="9236340" cy="549616"/>
          </a:xfrm>
          <a:prstGeom prst="roundRect">
            <a:avLst/>
          </a:prstGeom>
          <a:solidFill>
            <a:schemeClr val="accent6">
              <a:lumMod val="20000"/>
              <a:lumOff val="80000"/>
            </a:schemeClr>
          </a:solidFill>
        </p:spPr>
        <p:txBody>
          <a:bodyPr vert="horz" lIns="91440" tIns="45720" rIns="91440" bIns="45720" rtlCol="0" anchor="ctr">
            <a:noAutofit/>
          </a:bodyPr>
          <a:lstStyle>
            <a:lvl1pPr marL="0" indent="0" algn="l" defTabSz="914400" rtl="0" eaLnBrk="1" latinLnBrk="0" hangingPunct="1">
              <a:lnSpc>
                <a:spcPct val="90000"/>
              </a:lnSpc>
              <a:spcBef>
                <a:spcPts val="1000"/>
              </a:spcBef>
              <a:buFontTx/>
              <a:buNone/>
              <a:defRPr sz="3200" kern="1200">
                <a:solidFill>
                  <a:schemeClr val="tx1"/>
                </a:solidFill>
                <a:latin typeface="Gill Sans MT" panose="020B0502020104020203" pitchFamily="34" charset="0"/>
                <a:ea typeface="+mn-ea"/>
                <a:cs typeface="Helvetica" panose="020B0604020202020204" pitchFamily="34" charset="0"/>
              </a:defRPr>
            </a:lvl1pPr>
            <a:lvl2pPr marL="914400" indent="-457200" algn="l" defTabSz="914400" rtl="0" eaLnBrk="1" latinLnBrk="0" hangingPunct="1">
              <a:lnSpc>
                <a:spcPct val="90000"/>
              </a:lnSpc>
              <a:spcBef>
                <a:spcPts val="500"/>
              </a:spcBef>
              <a:buSzPct val="130000"/>
              <a:buFontTx/>
              <a:buBlip>
                <a:blip r:embed="rId4"/>
              </a:buBlip>
              <a:defRPr sz="2600" kern="1200">
                <a:solidFill>
                  <a:schemeClr val="tx1"/>
                </a:solidFill>
                <a:latin typeface="Gill Sans MT" panose="020B0502020104020203" pitchFamily="34" charset="0"/>
                <a:ea typeface="+mn-ea"/>
                <a:cs typeface="Helvetica" panose="020B0604020202020204" pitchFamily="34" charset="0"/>
              </a:defRPr>
            </a:lvl2pPr>
            <a:lvl3pPr marL="914400" indent="0" algn="l" defTabSz="914400" rtl="0" eaLnBrk="1" latinLnBrk="0" hangingPunct="1">
              <a:lnSpc>
                <a:spcPct val="90000"/>
              </a:lnSpc>
              <a:spcBef>
                <a:spcPts val="500"/>
              </a:spcBef>
              <a:buFontTx/>
              <a:buNone/>
              <a:defRPr sz="2400" kern="1200">
                <a:solidFill>
                  <a:schemeClr val="tx1"/>
                </a:solidFill>
                <a:latin typeface="Helvetica" panose="020B0604020202020204" pitchFamily="34" charset="0"/>
                <a:ea typeface="+mn-ea"/>
                <a:cs typeface="Helvetica" panose="020B0604020202020204" pitchFamily="34" charset="0"/>
              </a:defRPr>
            </a:lvl3pPr>
            <a:lvl4pPr marL="1714500" indent="-342900" algn="l" defTabSz="914400" rtl="0" eaLnBrk="1" latinLnBrk="0" hangingPunct="1">
              <a:lnSpc>
                <a:spcPct val="90000"/>
              </a:lnSpc>
              <a:spcBef>
                <a:spcPts val="500"/>
              </a:spcBef>
              <a:buFontTx/>
              <a:buBlip>
                <a:blip r:embed="rId5"/>
              </a:buBlip>
              <a:defRPr sz="2000" kern="1200">
                <a:solidFill>
                  <a:schemeClr val="tx1"/>
                </a:solidFill>
                <a:latin typeface="Gill Sans MT" panose="020B0502020104020203" pitchFamily="34" charset="0"/>
                <a:ea typeface="+mn-ea"/>
                <a:cs typeface="Helvetica" panose="020B0604020202020204" pitchFamily="34" charset="0"/>
              </a:defRPr>
            </a:lvl4pPr>
            <a:lvl5pPr marL="1828800" indent="0" algn="l" defTabSz="914400" rtl="0" eaLnBrk="1" latinLnBrk="0" hangingPunct="1">
              <a:lnSpc>
                <a:spcPct val="90000"/>
              </a:lnSpc>
              <a:spcBef>
                <a:spcPts val="500"/>
              </a:spcBef>
              <a:buFontTx/>
              <a:buNone/>
              <a:defRPr sz="2000" kern="1200">
                <a:solidFill>
                  <a:schemeClr val="tx1"/>
                </a:solidFill>
                <a:latin typeface="Gill Sans MT" panose="020B0502020104020203" pitchFamily="34" charset="0"/>
                <a:ea typeface="+mn-ea"/>
                <a:cs typeface="Helvetica"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Gill Sans MT" panose="020B0502020104020203" pitchFamily="34" charset="0"/>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a:latin typeface="Segoe UI" panose="020B0502040204020203" pitchFamily="34" charset="0"/>
                <a:cs typeface="Segoe UI" panose="020B0502040204020203" pitchFamily="34" charset="0"/>
              </a:rPr>
              <a:t>Using an appropriate </a:t>
            </a:r>
            <a:r>
              <a:rPr lang="en-US" sz="2400" i="1">
                <a:latin typeface="Segoe UI" panose="020B0502040204020203" pitchFamily="34" charset="0"/>
                <a:cs typeface="Segoe UI" panose="020B0502040204020203" pitchFamily="34" charset="0"/>
              </a:rPr>
              <a:t>heuristic</a:t>
            </a:r>
            <a:r>
              <a:rPr lang="en-US" sz="2400">
                <a:latin typeface="Segoe UI" panose="020B0502040204020203" pitchFamily="34" charset="0"/>
                <a:cs typeface="Segoe UI" panose="020B0502040204020203" pitchFamily="34" charset="0"/>
              </a:rPr>
              <a:t> provides ~</a:t>
            </a:r>
            <a:r>
              <a:rPr lang="en-US" sz="2400" b="1">
                <a:latin typeface="Segoe UI" panose="020B0502040204020203" pitchFamily="34" charset="0"/>
                <a:cs typeface="Segoe UI" panose="020B0502040204020203" pitchFamily="34" charset="0"/>
              </a:rPr>
              <a:t>15% perf improvement</a:t>
            </a:r>
            <a:r>
              <a:rPr lang="en-US" sz="2400">
                <a:latin typeface="Segoe UI" panose="020B0502040204020203" pitchFamily="34" charset="0"/>
                <a:cs typeface="Segoe UI" panose="020B0502040204020203" pitchFamily="34" charset="0"/>
              </a:rPr>
              <a:t>.</a:t>
            </a:r>
          </a:p>
        </p:txBody>
      </p:sp>
      <p:pic>
        <p:nvPicPr>
          <p:cNvPr id="8" name="Picture 7" descr="A graph with numbers and lines&#10;&#10;AI-generated content may be incorrect.">
            <a:extLst>
              <a:ext uri="{FF2B5EF4-FFF2-40B4-BE49-F238E27FC236}">
                <a16:creationId xmlns:a16="http://schemas.microsoft.com/office/drawing/2014/main" id="{C59F5280-BDC0-EFF7-416B-AC3CF9B8487D}"/>
              </a:ext>
            </a:extLst>
          </p:cNvPr>
          <p:cNvPicPr>
            <a:picLocks noChangeAspect="1"/>
          </p:cNvPicPr>
          <p:nvPr/>
        </p:nvPicPr>
        <p:blipFill>
          <a:blip r:embed="rId6"/>
          <a:stretch>
            <a:fillRect/>
          </a:stretch>
        </p:blipFill>
        <p:spPr>
          <a:xfrm>
            <a:off x="5407369" y="2877838"/>
            <a:ext cx="5944116" cy="2719001"/>
          </a:xfrm>
          <a:prstGeom prst="rect">
            <a:avLst/>
          </a:prstGeom>
        </p:spPr>
      </p:pic>
      <p:sp>
        <p:nvSpPr>
          <p:cNvPr id="10" name="TextBox 9">
            <a:extLst>
              <a:ext uri="{FF2B5EF4-FFF2-40B4-BE49-F238E27FC236}">
                <a16:creationId xmlns:a16="http://schemas.microsoft.com/office/drawing/2014/main" id="{9AF23AE7-7400-FD4E-AD73-4ECBE5EBC1BD}"/>
              </a:ext>
            </a:extLst>
          </p:cNvPr>
          <p:cNvSpPr txBox="1"/>
          <p:nvPr/>
        </p:nvSpPr>
        <p:spPr>
          <a:xfrm>
            <a:off x="1828800" y="685800"/>
            <a:ext cx="184731" cy="369332"/>
          </a:xfrm>
          <a:prstGeom prst="rect">
            <a:avLst/>
          </a:prstGeom>
          <a:noFill/>
        </p:spPr>
        <p:txBody>
          <a:bodyPr wrap="none" rtlCol="0">
            <a:spAutoFit/>
          </a:bodyPr>
          <a:lstStyle/>
          <a:p>
            <a:endParaRPr lang="en-US"/>
          </a:p>
        </p:txBody>
      </p:sp>
      <p:sp>
        <p:nvSpPr>
          <p:cNvPr id="11" name="TextBox 10">
            <a:extLst>
              <a:ext uri="{FF2B5EF4-FFF2-40B4-BE49-F238E27FC236}">
                <a16:creationId xmlns:a16="http://schemas.microsoft.com/office/drawing/2014/main" id="{AA7A1744-4FB5-868F-1270-BEBC82DB1067}"/>
              </a:ext>
            </a:extLst>
          </p:cNvPr>
          <p:cNvSpPr txBox="1"/>
          <p:nvPr/>
        </p:nvSpPr>
        <p:spPr>
          <a:xfrm>
            <a:off x="1335525" y="5579277"/>
            <a:ext cx="2767104" cy="400110"/>
          </a:xfrm>
          <a:prstGeom prst="rect">
            <a:avLst/>
          </a:prstGeom>
          <a:noFill/>
        </p:spPr>
        <p:txBody>
          <a:bodyPr wrap="none" rtlCol="0">
            <a:spAutoFit/>
          </a:bodyPr>
          <a:lstStyle/>
          <a:p>
            <a:r>
              <a:rPr lang="en-US" sz="2000" b="1">
                <a:latin typeface="Segoe UI" panose="020B0502040204020203" pitchFamily="34" charset="0"/>
                <a:cs typeface="Segoe UI" panose="020B0502040204020203" pitchFamily="34" charset="0"/>
              </a:rPr>
              <a:t>Silo with TPC-C client</a:t>
            </a:r>
          </a:p>
        </p:txBody>
      </p:sp>
      <p:sp>
        <p:nvSpPr>
          <p:cNvPr id="13" name="Slide Number Placeholder 4">
            <a:extLst>
              <a:ext uri="{FF2B5EF4-FFF2-40B4-BE49-F238E27FC236}">
                <a16:creationId xmlns:a16="http://schemas.microsoft.com/office/drawing/2014/main" id="{4B96935C-B916-3DC8-65F5-39D28C9554CD}"/>
              </a:ext>
            </a:extLst>
          </p:cNvPr>
          <p:cNvSpPr txBox="1">
            <a:spLocks/>
          </p:cNvSpPr>
          <p:nvPr/>
        </p:nvSpPr>
        <p:spPr>
          <a:xfrm>
            <a:off x="8610600" y="6356350"/>
            <a:ext cx="2743200" cy="365125"/>
          </a:xfrm>
          <a:prstGeom prst="rect">
            <a:avLst/>
          </a:prstGeom>
        </p:spPr>
        <p:txBody>
          <a:bodyPr anchor="ctr"/>
          <a:lstStyle>
            <a:defPPr>
              <a:defRPr lang="en-US"/>
            </a:defPPr>
            <a:lvl1pPr marL="0" algn="r" defTabSz="914400" rtl="0" eaLnBrk="1" latinLnBrk="0" hangingPunct="1">
              <a:defRPr sz="1200" kern="1200">
                <a:solidFill>
                  <a:schemeClr val="tx1">
                    <a:lumMod val="50000"/>
                    <a:lumOff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mtClean="0"/>
              <a:pPr/>
              <a:t>30</a:t>
            </a:fld>
            <a:endParaRPr lang="en-US"/>
          </a:p>
        </p:txBody>
      </p:sp>
    </p:spTree>
    <p:extLst>
      <p:ext uri="{BB962C8B-B14F-4D97-AF65-F5344CB8AC3E}">
        <p14:creationId xmlns:p14="http://schemas.microsoft.com/office/powerpoint/2010/main" val="4207411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animBg="1"/>
      <p:bldP spid="7" grpId="0" animBg="1"/>
      <p:bldP spid="9" grpId="0" animBg="1"/>
      <p:bldP spid="11" grpId="0"/>
    </p:bldLst>
  </p:timing>
  <p:extLst>
    <p:ext uri="{6950BFC3-D8DA-4A85-94F7-54DA5524770B}">
      <p188:commentRel xmlns:p188="http://schemas.microsoft.com/office/powerpoint/2018/8/main" r:id="rId2"/>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974996-6A65-6916-476C-41964A73C6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98EF14-AEED-FF99-9DEC-6700E2E23909}"/>
              </a:ext>
            </a:extLst>
          </p:cNvPr>
          <p:cNvSpPr>
            <a:spLocks noGrp="1"/>
          </p:cNvSpPr>
          <p:nvPr>
            <p:ph type="title"/>
          </p:nvPr>
        </p:nvSpPr>
        <p:spPr/>
        <p:txBody>
          <a:bodyPr/>
          <a:lstStyle/>
          <a:p>
            <a:r>
              <a:rPr lang="en-US"/>
              <a:t>Tuning necessary but not sufficient</a:t>
            </a:r>
          </a:p>
        </p:txBody>
      </p:sp>
      <p:sp>
        <p:nvSpPr>
          <p:cNvPr id="3" name="Content Placeholder 2">
            <a:extLst>
              <a:ext uri="{FF2B5EF4-FFF2-40B4-BE49-F238E27FC236}">
                <a16:creationId xmlns:a16="http://schemas.microsoft.com/office/drawing/2014/main" id="{3F79A04A-5718-4C97-484E-AAA6EC3C7029}"/>
              </a:ext>
            </a:extLst>
          </p:cNvPr>
          <p:cNvSpPr>
            <a:spLocks noGrp="1"/>
          </p:cNvSpPr>
          <p:nvPr>
            <p:ph idx="1"/>
          </p:nvPr>
        </p:nvSpPr>
        <p:spPr/>
        <p:txBody>
          <a:bodyPr/>
          <a:lstStyle/>
          <a:p>
            <a:pPr marL="514350" indent="-514350">
              <a:buFont typeface="+mj-lt"/>
              <a:buAutoNum type="arabicPeriod"/>
            </a:pPr>
            <a:r>
              <a:rPr lang="en-US"/>
              <a:t>Heuristic selection is important</a:t>
            </a:r>
          </a:p>
          <a:p>
            <a:pPr marL="514350" indent="-514350">
              <a:buFont typeface="+mj-lt"/>
              <a:buAutoNum type="arabicPeriod"/>
            </a:pPr>
            <a:r>
              <a:rPr lang="en-US"/>
              <a:t>Need dynamic thresholds to adapt to phases</a:t>
            </a:r>
          </a:p>
        </p:txBody>
      </p:sp>
      <p:sp>
        <p:nvSpPr>
          <p:cNvPr id="4" name="TextBox 3">
            <a:extLst>
              <a:ext uri="{FF2B5EF4-FFF2-40B4-BE49-F238E27FC236}">
                <a16:creationId xmlns:a16="http://schemas.microsoft.com/office/drawing/2014/main" id="{3C1B840F-2BF1-2392-D69E-2FAB47914F72}"/>
              </a:ext>
            </a:extLst>
          </p:cNvPr>
          <p:cNvSpPr txBox="1"/>
          <p:nvPr/>
        </p:nvSpPr>
        <p:spPr>
          <a:xfrm>
            <a:off x="0" y="6492240"/>
            <a:ext cx="1280160" cy="369332"/>
          </a:xfrm>
          <a:prstGeom prst="rect">
            <a:avLst/>
          </a:prstGeom>
          <a:solidFill>
            <a:schemeClr val="bg1">
              <a:lumMod val="85000"/>
            </a:schemeClr>
          </a:solidFill>
        </p:spPr>
        <p:txBody>
          <a:bodyPr wrap="square" lIns="91440" tIns="45720" rIns="91440" bIns="45720" rtlCol="0" anchor="t">
            <a:spAutoFit/>
          </a:bodyPr>
          <a:lstStyle/>
          <a:p>
            <a:r>
              <a:rPr lang="en-US">
                <a:latin typeface="Segoe UI"/>
                <a:cs typeface="Segoe UI"/>
              </a:rPr>
              <a:t>Discussion</a:t>
            </a:r>
            <a:endParaRPr lang="en-US"/>
          </a:p>
        </p:txBody>
      </p:sp>
      <p:pic>
        <p:nvPicPr>
          <p:cNvPr id="1026" name="Picture 2">
            <a:extLst>
              <a:ext uri="{FF2B5EF4-FFF2-40B4-BE49-F238E27FC236}">
                <a16:creationId xmlns:a16="http://schemas.microsoft.com/office/drawing/2014/main" id="{780E3928-B9B1-6A9A-EE09-09FFC58C4B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6671" y="2824841"/>
            <a:ext cx="5540828" cy="3324496"/>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4">
            <a:extLst>
              <a:ext uri="{FF2B5EF4-FFF2-40B4-BE49-F238E27FC236}">
                <a16:creationId xmlns:a16="http://schemas.microsoft.com/office/drawing/2014/main" id="{11BA902F-4021-AC2B-1E31-4A0A94C751EE}"/>
              </a:ext>
            </a:extLst>
          </p:cNvPr>
          <p:cNvSpPr txBox="1">
            <a:spLocks/>
          </p:cNvSpPr>
          <p:nvPr/>
        </p:nvSpPr>
        <p:spPr>
          <a:xfrm>
            <a:off x="6936923" y="3429794"/>
            <a:ext cx="4506685" cy="847102"/>
          </a:xfrm>
          <a:prstGeom prst="roundRect">
            <a:avLst/>
          </a:prstGeom>
          <a:solidFill>
            <a:schemeClr val="accent6">
              <a:lumMod val="20000"/>
              <a:lumOff val="80000"/>
            </a:schemeClr>
          </a:solidFill>
        </p:spPr>
        <p:txBody>
          <a:bodyPr vert="horz" lIns="91440" tIns="45720" rIns="91440" bIns="45720" rtlCol="0" anchor="ctr">
            <a:noAutofit/>
          </a:bodyPr>
          <a:lstStyle>
            <a:lvl1pPr marL="0" indent="0" algn="l" defTabSz="914400" rtl="0" eaLnBrk="1" latinLnBrk="0" hangingPunct="1">
              <a:lnSpc>
                <a:spcPct val="90000"/>
              </a:lnSpc>
              <a:spcBef>
                <a:spcPts val="1000"/>
              </a:spcBef>
              <a:buFontTx/>
              <a:buNone/>
              <a:defRPr sz="3200" kern="1200">
                <a:solidFill>
                  <a:schemeClr val="tx1"/>
                </a:solidFill>
                <a:latin typeface="Gill Sans MT" panose="020B0502020104020203" pitchFamily="34" charset="0"/>
                <a:ea typeface="+mn-ea"/>
                <a:cs typeface="Helvetica" panose="020B0604020202020204" pitchFamily="34" charset="0"/>
              </a:defRPr>
            </a:lvl1pPr>
            <a:lvl2pPr marL="914400" indent="-457200" algn="l" defTabSz="914400" rtl="0" eaLnBrk="1" latinLnBrk="0" hangingPunct="1">
              <a:lnSpc>
                <a:spcPct val="90000"/>
              </a:lnSpc>
              <a:spcBef>
                <a:spcPts val="500"/>
              </a:spcBef>
              <a:buSzPct val="130000"/>
              <a:buFontTx/>
              <a:buBlip>
                <a:blip r:embed="rId3"/>
              </a:buBlip>
              <a:defRPr sz="2600" kern="1200">
                <a:solidFill>
                  <a:schemeClr val="tx1"/>
                </a:solidFill>
                <a:latin typeface="Gill Sans MT" panose="020B0502020104020203" pitchFamily="34" charset="0"/>
                <a:ea typeface="+mn-ea"/>
                <a:cs typeface="Helvetica" panose="020B0604020202020204" pitchFamily="34" charset="0"/>
              </a:defRPr>
            </a:lvl2pPr>
            <a:lvl3pPr marL="914400" indent="0" algn="l" defTabSz="914400" rtl="0" eaLnBrk="1" latinLnBrk="0" hangingPunct="1">
              <a:lnSpc>
                <a:spcPct val="90000"/>
              </a:lnSpc>
              <a:spcBef>
                <a:spcPts val="500"/>
              </a:spcBef>
              <a:buFontTx/>
              <a:buNone/>
              <a:defRPr sz="2400" kern="1200">
                <a:solidFill>
                  <a:schemeClr val="tx1"/>
                </a:solidFill>
                <a:latin typeface="Helvetica" panose="020B0604020202020204" pitchFamily="34" charset="0"/>
                <a:ea typeface="+mn-ea"/>
                <a:cs typeface="Helvetica" panose="020B0604020202020204" pitchFamily="34" charset="0"/>
              </a:defRPr>
            </a:lvl3pPr>
            <a:lvl4pPr marL="1714500" indent="-342900" algn="l" defTabSz="914400" rtl="0" eaLnBrk="1" latinLnBrk="0" hangingPunct="1">
              <a:lnSpc>
                <a:spcPct val="90000"/>
              </a:lnSpc>
              <a:spcBef>
                <a:spcPts val="500"/>
              </a:spcBef>
              <a:buFontTx/>
              <a:buBlip>
                <a:blip r:embed="rId4"/>
              </a:buBlip>
              <a:defRPr sz="2000" kern="1200">
                <a:solidFill>
                  <a:schemeClr val="tx1"/>
                </a:solidFill>
                <a:latin typeface="Gill Sans MT" panose="020B0502020104020203" pitchFamily="34" charset="0"/>
                <a:ea typeface="+mn-ea"/>
                <a:cs typeface="Helvetica" panose="020B0604020202020204" pitchFamily="34" charset="0"/>
              </a:defRPr>
            </a:lvl4pPr>
            <a:lvl5pPr marL="1828800" indent="0" algn="l" defTabSz="914400" rtl="0" eaLnBrk="1" latinLnBrk="0" hangingPunct="1">
              <a:lnSpc>
                <a:spcPct val="90000"/>
              </a:lnSpc>
              <a:spcBef>
                <a:spcPts val="500"/>
              </a:spcBef>
              <a:buFontTx/>
              <a:buNone/>
              <a:defRPr sz="2000" kern="1200">
                <a:solidFill>
                  <a:schemeClr val="tx1"/>
                </a:solidFill>
                <a:latin typeface="Gill Sans MT" panose="020B0502020104020203" pitchFamily="34" charset="0"/>
                <a:ea typeface="+mn-ea"/>
                <a:cs typeface="Helvetica"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Gill Sans MT" panose="020B0502020104020203" pitchFamily="34" charset="0"/>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a:latin typeface="Segoe UI" panose="020B0502040204020203" pitchFamily="34" charset="0"/>
                <a:cs typeface="Segoe UI" panose="020B0502040204020203" pitchFamily="34" charset="0"/>
              </a:rPr>
              <a:t>Different phases have different best parameter values</a:t>
            </a:r>
          </a:p>
        </p:txBody>
      </p:sp>
      <p:sp>
        <p:nvSpPr>
          <p:cNvPr id="7" name="TextBox 6">
            <a:extLst>
              <a:ext uri="{FF2B5EF4-FFF2-40B4-BE49-F238E27FC236}">
                <a16:creationId xmlns:a16="http://schemas.microsoft.com/office/drawing/2014/main" id="{BF7A2147-083A-8E60-9E5B-DED9C87A210B}"/>
              </a:ext>
            </a:extLst>
          </p:cNvPr>
          <p:cNvSpPr txBox="1"/>
          <p:nvPr/>
        </p:nvSpPr>
        <p:spPr>
          <a:xfrm>
            <a:off x="3066354" y="5990721"/>
            <a:ext cx="1226618" cy="400110"/>
          </a:xfrm>
          <a:prstGeom prst="rect">
            <a:avLst/>
          </a:prstGeom>
          <a:noFill/>
        </p:spPr>
        <p:txBody>
          <a:bodyPr wrap="none" rtlCol="0">
            <a:spAutoFit/>
          </a:bodyPr>
          <a:lstStyle/>
          <a:p>
            <a:r>
              <a:rPr lang="en-US" sz="2000" b="1" err="1">
                <a:latin typeface="Segoe UI" panose="020B0502040204020203" pitchFamily="34" charset="0"/>
                <a:cs typeface="Segoe UI" panose="020B0502040204020203" pitchFamily="34" charset="0"/>
              </a:rPr>
              <a:t>Liblinear</a:t>
            </a:r>
            <a:endParaRPr lang="en-US" sz="2000" b="1">
              <a:latin typeface="Segoe UI" panose="020B0502040204020203" pitchFamily="34" charset="0"/>
              <a:cs typeface="Segoe UI" panose="020B0502040204020203" pitchFamily="34" charset="0"/>
            </a:endParaRPr>
          </a:p>
        </p:txBody>
      </p:sp>
      <p:sp>
        <p:nvSpPr>
          <p:cNvPr id="8" name="Slide Number Placeholder 4">
            <a:extLst>
              <a:ext uri="{FF2B5EF4-FFF2-40B4-BE49-F238E27FC236}">
                <a16:creationId xmlns:a16="http://schemas.microsoft.com/office/drawing/2014/main" id="{11FC5DD9-3A22-FDEF-7411-0A0004DE25D6}"/>
              </a:ext>
            </a:extLst>
          </p:cNvPr>
          <p:cNvSpPr txBox="1">
            <a:spLocks/>
          </p:cNvSpPr>
          <p:nvPr/>
        </p:nvSpPr>
        <p:spPr>
          <a:xfrm>
            <a:off x="8610600" y="6356350"/>
            <a:ext cx="2743200" cy="365125"/>
          </a:xfrm>
          <a:prstGeom prst="rect">
            <a:avLst/>
          </a:prstGeom>
        </p:spPr>
        <p:txBody>
          <a:bodyPr anchor="ctr"/>
          <a:lstStyle>
            <a:defPPr>
              <a:defRPr lang="en-US"/>
            </a:defPPr>
            <a:lvl1pPr marL="0" algn="r" defTabSz="914400" rtl="0" eaLnBrk="1" latinLnBrk="0" hangingPunct="1">
              <a:defRPr sz="1200" kern="1200">
                <a:solidFill>
                  <a:schemeClr val="tx1">
                    <a:lumMod val="50000"/>
                    <a:lumOff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mtClean="0"/>
              <a:pPr/>
              <a:t>31</a:t>
            </a:fld>
            <a:endParaRPr lang="en-US"/>
          </a:p>
        </p:txBody>
      </p:sp>
    </p:spTree>
    <p:extLst>
      <p:ext uri="{BB962C8B-B14F-4D97-AF65-F5344CB8AC3E}">
        <p14:creationId xmlns:p14="http://schemas.microsoft.com/office/powerpoint/2010/main" val="4065793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2C4431-9E81-565D-8F4C-2A426DD7B6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19CFBD-5D04-C36F-B353-E0FF9CF251DD}"/>
              </a:ext>
            </a:extLst>
          </p:cNvPr>
          <p:cNvSpPr>
            <a:spLocks noGrp="1"/>
          </p:cNvSpPr>
          <p:nvPr>
            <p:ph type="title"/>
          </p:nvPr>
        </p:nvSpPr>
        <p:spPr/>
        <p:txBody>
          <a:bodyPr/>
          <a:lstStyle/>
          <a:p>
            <a:r>
              <a:rPr lang="en-US"/>
              <a:t>Tuning necessary but not sufficient</a:t>
            </a:r>
          </a:p>
        </p:txBody>
      </p:sp>
      <p:sp>
        <p:nvSpPr>
          <p:cNvPr id="3" name="Content Placeholder 2">
            <a:extLst>
              <a:ext uri="{FF2B5EF4-FFF2-40B4-BE49-F238E27FC236}">
                <a16:creationId xmlns:a16="http://schemas.microsoft.com/office/drawing/2014/main" id="{4123A185-750D-802A-753B-1D772739D349}"/>
              </a:ext>
            </a:extLst>
          </p:cNvPr>
          <p:cNvSpPr>
            <a:spLocks noGrp="1"/>
          </p:cNvSpPr>
          <p:nvPr>
            <p:ph idx="1"/>
          </p:nvPr>
        </p:nvSpPr>
        <p:spPr/>
        <p:txBody>
          <a:bodyPr/>
          <a:lstStyle/>
          <a:p>
            <a:pPr marL="514350" indent="-514350">
              <a:buFont typeface="+mj-lt"/>
              <a:buAutoNum type="arabicPeriod"/>
            </a:pPr>
            <a:r>
              <a:rPr lang="en-US"/>
              <a:t>Heuristic selection is important</a:t>
            </a:r>
          </a:p>
          <a:p>
            <a:pPr marL="514350" indent="-514350">
              <a:buFont typeface="+mj-lt"/>
              <a:buAutoNum type="arabicPeriod"/>
            </a:pPr>
            <a:r>
              <a:rPr lang="en-US"/>
              <a:t>Need dynamic thresholds to adapt to phases</a:t>
            </a:r>
          </a:p>
          <a:p>
            <a:pPr marL="514350" indent="-514350">
              <a:buFont typeface="+mj-lt"/>
              <a:buAutoNum type="arabicPeriod"/>
            </a:pPr>
            <a:r>
              <a:rPr lang="en-US"/>
              <a:t>Robust mechanisms to handle input noise</a:t>
            </a:r>
          </a:p>
        </p:txBody>
      </p:sp>
      <p:sp>
        <p:nvSpPr>
          <p:cNvPr id="4" name="TextBox 3">
            <a:extLst>
              <a:ext uri="{FF2B5EF4-FFF2-40B4-BE49-F238E27FC236}">
                <a16:creationId xmlns:a16="http://schemas.microsoft.com/office/drawing/2014/main" id="{88625B20-41EC-A880-0176-21E059866D90}"/>
              </a:ext>
            </a:extLst>
          </p:cNvPr>
          <p:cNvSpPr txBox="1"/>
          <p:nvPr/>
        </p:nvSpPr>
        <p:spPr>
          <a:xfrm>
            <a:off x="0" y="6492240"/>
            <a:ext cx="1280160" cy="369332"/>
          </a:xfrm>
          <a:prstGeom prst="rect">
            <a:avLst/>
          </a:prstGeom>
          <a:solidFill>
            <a:schemeClr val="bg1">
              <a:lumMod val="85000"/>
            </a:schemeClr>
          </a:solidFill>
        </p:spPr>
        <p:txBody>
          <a:bodyPr wrap="square" lIns="91440" tIns="45720" rIns="91440" bIns="45720" rtlCol="0" anchor="t">
            <a:spAutoFit/>
          </a:bodyPr>
          <a:lstStyle/>
          <a:p>
            <a:r>
              <a:rPr lang="en-US">
                <a:latin typeface="Segoe UI"/>
                <a:cs typeface="Segoe UI"/>
              </a:rPr>
              <a:t>Discussion</a:t>
            </a:r>
            <a:endParaRPr lang="en-US"/>
          </a:p>
        </p:txBody>
      </p:sp>
      <p:pic>
        <p:nvPicPr>
          <p:cNvPr id="5" name="Picture 4">
            <a:extLst>
              <a:ext uri="{FF2B5EF4-FFF2-40B4-BE49-F238E27FC236}">
                <a16:creationId xmlns:a16="http://schemas.microsoft.com/office/drawing/2014/main" id="{85F14561-1669-232C-CF05-EF816139384A}"/>
              </a:ext>
            </a:extLst>
          </p:cNvPr>
          <p:cNvPicPr>
            <a:picLocks noChangeAspect="1"/>
          </p:cNvPicPr>
          <p:nvPr/>
        </p:nvPicPr>
        <p:blipFill>
          <a:blip r:embed="rId2"/>
          <a:stretch>
            <a:fillRect/>
          </a:stretch>
        </p:blipFill>
        <p:spPr>
          <a:xfrm>
            <a:off x="1284184" y="3362015"/>
            <a:ext cx="3860647" cy="3041055"/>
          </a:xfrm>
          <a:prstGeom prst="rect">
            <a:avLst/>
          </a:prstGeom>
        </p:spPr>
      </p:pic>
      <p:cxnSp>
        <p:nvCxnSpPr>
          <p:cNvPr id="7" name="Straight Arrow Connector 6">
            <a:extLst>
              <a:ext uri="{FF2B5EF4-FFF2-40B4-BE49-F238E27FC236}">
                <a16:creationId xmlns:a16="http://schemas.microsoft.com/office/drawing/2014/main" id="{3497F6DE-7B7D-C81C-251B-DF2483166143}"/>
              </a:ext>
            </a:extLst>
          </p:cNvPr>
          <p:cNvCxnSpPr>
            <a:cxnSpLocks/>
          </p:cNvCxnSpPr>
          <p:nvPr/>
        </p:nvCxnSpPr>
        <p:spPr>
          <a:xfrm>
            <a:off x="4385849" y="3740631"/>
            <a:ext cx="1811852" cy="1093281"/>
          </a:xfrm>
          <a:prstGeom prst="straightConnector1">
            <a:avLst/>
          </a:prstGeom>
          <a:ln w="28575">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E3080E9F-79B7-51C9-A7A0-B0577671A35E}"/>
              </a:ext>
            </a:extLst>
          </p:cNvPr>
          <p:cNvCxnSpPr>
            <a:cxnSpLocks/>
          </p:cNvCxnSpPr>
          <p:nvPr/>
        </p:nvCxnSpPr>
        <p:spPr>
          <a:xfrm>
            <a:off x="4393955" y="3716312"/>
            <a:ext cx="1929366" cy="499894"/>
          </a:xfrm>
          <a:prstGeom prst="straightConnector1">
            <a:avLst/>
          </a:prstGeom>
          <a:ln w="28575">
            <a:solidFill>
              <a:srgbClr val="C00000"/>
            </a:solidFill>
            <a:tailEnd type="triangle"/>
          </a:ln>
        </p:spPr>
        <p:style>
          <a:lnRef idx="2">
            <a:schemeClr val="accent1"/>
          </a:lnRef>
          <a:fillRef idx="0">
            <a:schemeClr val="accent1"/>
          </a:fillRef>
          <a:effectRef idx="1">
            <a:schemeClr val="accent1"/>
          </a:effectRef>
          <a:fontRef idx="minor">
            <a:schemeClr val="tx1"/>
          </a:fontRef>
        </p:style>
      </p:cxnSp>
      <p:pic>
        <p:nvPicPr>
          <p:cNvPr id="10" name="Picture 9" descr="A graph with green and purple lines&#10;&#10;AI-generated content may be incorrect.">
            <a:extLst>
              <a:ext uri="{FF2B5EF4-FFF2-40B4-BE49-F238E27FC236}">
                <a16:creationId xmlns:a16="http://schemas.microsoft.com/office/drawing/2014/main" id="{95F3740F-28FC-AA90-28BC-CADF105713C3}"/>
              </a:ext>
            </a:extLst>
          </p:cNvPr>
          <p:cNvPicPr>
            <a:picLocks noChangeAspect="1"/>
          </p:cNvPicPr>
          <p:nvPr/>
        </p:nvPicPr>
        <p:blipFill>
          <a:blip r:embed="rId3"/>
          <a:stretch>
            <a:fillRect/>
          </a:stretch>
        </p:blipFill>
        <p:spPr>
          <a:xfrm>
            <a:off x="6402984" y="3598565"/>
            <a:ext cx="5334000" cy="2840346"/>
          </a:xfrm>
          <a:prstGeom prst="rect">
            <a:avLst/>
          </a:prstGeom>
        </p:spPr>
      </p:pic>
      <p:sp>
        <p:nvSpPr>
          <p:cNvPr id="9" name="Content Placeholder 4">
            <a:extLst>
              <a:ext uri="{FF2B5EF4-FFF2-40B4-BE49-F238E27FC236}">
                <a16:creationId xmlns:a16="http://schemas.microsoft.com/office/drawing/2014/main" id="{36C69EC8-DDF4-A0FE-63F7-64C960053DAF}"/>
              </a:ext>
            </a:extLst>
          </p:cNvPr>
          <p:cNvSpPr txBox="1">
            <a:spLocks/>
          </p:cNvSpPr>
          <p:nvPr/>
        </p:nvSpPr>
        <p:spPr>
          <a:xfrm>
            <a:off x="8180532" y="2828915"/>
            <a:ext cx="3956709" cy="736338"/>
          </a:xfrm>
          <a:prstGeom prst="roundRect">
            <a:avLst/>
          </a:prstGeom>
          <a:solidFill>
            <a:srgbClr val="F9D8DA"/>
          </a:solidFill>
          <a:effectLst>
            <a:outerShdw blurRad="50800" dist="38100" dir="2700000" algn="tl" rotWithShape="0">
              <a:prstClr val="black">
                <a:alpha val="40000"/>
              </a:prstClr>
            </a:outerShdw>
          </a:effectLst>
        </p:spPr>
        <p:txBody>
          <a:bodyPr vert="horz" lIns="91440" tIns="45720" rIns="91440" bIns="45720" rtlCol="0" anchor="ctr">
            <a:noAutofit/>
          </a:bodyPr>
          <a:lstStyle>
            <a:lvl1pPr marL="0" indent="0" algn="l" defTabSz="914400" rtl="0" eaLnBrk="1" latinLnBrk="0" hangingPunct="1">
              <a:lnSpc>
                <a:spcPct val="90000"/>
              </a:lnSpc>
              <a:spcBef>
                <a:spcPts val="1000"/>
              </a:spcBef>
              <a:buFontTx/>
              <a:buNone/>
              <a:defRPr sz="3200" kern="1200">
                <a:solidFill>
                  <a:schemeClr val="tx1"/>
                </a:solidFill>
                <a:latin typeface="Gill Sans MT" panose="020B0502020104020203" pitchFamily="34" charset="0"/>
                <a:ea typeface="+mn-ea"/>
                <a:cs typeface="Helvetica" panose="020B0604020202020204" pitchFamily="34" charset="0"/>
              </a:defRPr>
            </a:lvl1pPr>
            <a:lvl2pPr marL="914400" indent="-457200" algn="l" defTabSz="914400" rtl="0" eaLnBrk="1" latinLnBrk="0" hangingPunct="1">
              <a:lnSpc>
                <a:spcPct val="90000"/>
              </a:lnSpc>
              <a:spcBef>
                <a:spcPts val="500"/>
              </a:spcBef>
              <a:buSzPct val="130000"/>
              <a:buFontTx/>
              <a:buBlip>
                <a:blip r:embed="rId4"/>
              </a:buBlip>
              <a:defRPr sz="2600" kern="1200">
                <a:solidFill>
                  <a:schemeClr val="tx1"/>
                </a:solidFill>
                <a:latin typeface="Gill Sans MT" panose="020B0502020104020203" pitchFamily="34" charset="0"/>
                <a:ea typeface="+mn-ea"/>
                <a:cs typeface="Helvetica" panose="020B0604020202020204" pitchFamily="34" charset="0"/>
              </a:defRPr>
            </a:lvl2pPr>
            <a:lvl3pPr marL="914400" indent="0" algn="l" defTabSz="914400" rtl="0" eaLnBrk="1" latinLnBrk="0" hangingPunct="1">
              <a:lnSpc>
                <a:spcPct val="90000"/>
              </a:lnSpc>
              <a:spcBef>
                <a:spcPts val="500"/>
              </a:spcBef>
              <a:buFontTx/>
              <a:buNone/>
              <a:defRPr sz="2400" kern="1200">
                <a:solidFill>
                  <a:schemeClr val="tx1"/>
                </a:solidFill>
                <a:latin typeface="Helvetica" panose="020B0604020202020204" pitchFamily="34" charset="0"/>
                <a:ea typeface="+mn-ea"/>
                <a:cs typeface="Helvetica" panose="020B0604020202020204" pitchFamily="34" charset="0"/>
              </a:defRPr>
            </a:lvl3pPr>
            <a:lvl4pPr marL="1714500" indent="-342900" algn="l" defTabSz="914400" rtl="0" eaLnBrk="1" latinLnBrk="0" hangingPunct="1">
              <a:lnSpc>
                <a:spcPct val="90000"/>
              </a:lnSpc>
              <a:spcBef>
                <a:spcPts val="500"/>
              </a:spcBef>
              <a:buFontTx/>
              <a:buBlip>
                <a:blip r:embed="rId5"/>
              </a:buBlip>
              <a:defRPr sz="2000" kern="1200">
                <a:solidFill>
                  <a:schemeClr val="tx1"/>
                </a:solidFill>
                <a:latin typeface="Gill Sans MT" panose="020B0502020104020203" pitchFamily="34" charset="0"/>
                <a:ea typeface="+mn-ea"/>
                <a:cs typeface="Helvetica" panose="020B0604020202020204" pitchFamily="34" charset="0"/>
              </a:defRPr>
            </a:lvl4pPr>
            <a:lvl5pPr marL="1828800" indent="0" algn="l" defTabSz="914400" rtl="0" eaLnBrk="1" latinLnBrk="0" hangingPunct="1">
              <a:lnSpc>
                <a:spcPct val="90000"/>
              </a:lnSpc>
              <a:spcBef>
                <a:spcPts val="500"/>
              </a:spcBef>
              <a:buFontTx/>
              <a:buNone/>
              <a:defRPr sz="2000" kern="1200">
                <a:solidFill>
                  <a:schemeClr val="tx1"/>
                </a:solidFill>
                <a:latin typeface="Gill Sans MT" panose="020B0502020104020203" pitchFamily="34" charset="0"/>
                <a:ea typeface="+mn-ea"/>
                <a:cs typeface="Helvetica"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Gill Sans MT" panose="020B0502020104020203" pitchFamily="34" charset="0"/>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a:latin typeface="Segoe UI" panose="020B0502040204020203" pitchFamily="34" charset="0"/>
                <a:cs typeface="Segoe UI" panose="020B0502040204020203" pitchFamily="34" charset="0"/>
              </a:rPr>
              <a:t>One page might </a:t>
            </a:r>
            <a:r>
              <a:rPr lang="en-US" sz="2000" i="1">
                <a:latin typeface="Segoe UI" panose="020B0502040204020203" pitchFamily="34" charset="0"/>
                <a:cs typeface="Segoe UI" panose="020B0502040204020203" pitchFamily="34" charset="0"/>
              </a:rPr>
              <a:t>appear</a:t>
            </a:r>
            <a:r>
              <a:rPr lang="en-US" sz="2000">
                <a:latin typeface="Segoe UI" panose="020B0502040204020203" pitchFamily="34" charset="0"/>
                <a:cs typeface="Segoe UI" panose="020B0502040204020203" pitchFamily="34" charset="0"/>
              </a:rPr>
              <a:t> hotter than another</a:t>
            </a:r>
          </a:p>
        </p:txBody>
      </p:sp>
      <p:sp>
        <p:nvSpPr>
          <p:cNvPr id="11" name="Slide Number Placeholder 4">
            <a:extLst>
              <a:ext uri="{FF2B5EF4-FFF2-40B4-BE49-F238E27FC236}">
                <a16:creationId xmlns:a16="http://schemas.microsoft.com/office/drawing/2014/main" id="{1CDACA19-3157-F4E1-E813-332E891C6AAA}"/>
              </a:ext>
            </a:extLst>
          </p:cNvPr>
          <p:cNvSpPr txBox="1">
            <a:spLocks/>
          </p:cNvSpPr>
          <p:nvPr/>
        </p:nvSpPr>
        <p:spPr>
          <a:xfrm>
            <a:off x="8610600" y="6356350"/>
            <a:ext cx="2743200" cy="365125"/>
          </a:xfrm>
          <a:prstGeom prst="rect">
            <a:avLst/>
          </a:prstGeom>
        </p:spPr>
        <p:txBody>
          <a:bodyPr anchor="ctr"/>
          <a:lstStyle>
            <a:defPPr>
              <a:defRPr lang="en-US"/>
            </a:defPPr>
            <a:lvl1pPr marL="0" algn="r" defTabSz="914400" rtl="0" eaLnBrk="1" latinLnBrk="0" hangingPunct="1">
              <a:defRPr sz="1200" kern="1200">
                <a:solidFill>
                  <a:schemeClr val="tx1">
                    <a:lumMod val="50000"/>
                    <a:lumOff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mtClean="0"/>
              <a:pPr/>
              <a:t>32</a:t>
            </a:fld>
            <a:endParaRPr lang="en-US"/>
          </a:p>
        </p:txBody>
      </p:sp>
    </p:spTree>
    <p:extLst>
      <p:ext uri="{BB962C8B-B14F-4D97-AF65-F5344CB8AC3E}">
        <p14:creationId xmlns:p14="http://schemas.microsoft.com/office/powerpoint/2010/main" val="4044939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67E1B-6D1A-F64F-8DEE-2D6C60A18194}"/>
              </a:ext>
            </a:extLst>
          </p:cNvPr>
          <p:cNvSpPr>
            <a:spLocks noGrp="1"/>
          </p:cNvSpPr>
          <p:nvPr>
            <p:ph type="title"/>
          </p:nvPr>
        </p:nvSpPr>
        <p:spPr/>
        <p:txBody>
          <a:bodyPr/>
          <a:lstStyle/>
          <a:p>
            <a:r>
              <a:rPr lang="en-US"/>
              <a:t>Conclusion</a:t>
            </a:r>
          </a:p>
        </p:txBody>
      </p:sp>
      <p:sp>
        <p:nvSpPr>
          <p:cNvPr id="3" name="Content Placeholder 2">
            <a:extLst>
              <a:ext uri="{FF2B5EF4-FFF2-40B4-BE49-F238E27FC236}">
                <a16:creationId xmlns:a16="http://schemas.microsoft.com/office/drawing/2014/main" id="{27A20641-FAE8-E9E8-9349-9ECE6002E6B1}"/>
              </a:ext>
            </a:extLst>
          </p:cNvPr>
          <p:cNvSpPr>
            <a:spLocks noGrp="1"/>
          </p:cNvSpPr>
          <p:nvPr>
            <p:ph idx="1"/>
          </p:nvPr>
        </p:nvSpPr>
        <p:spPr/>
        <p:txBody>
          <a:bodyPr vert="horz" lIns="91440" tIns="45720" rIns="91440" bIns="45720" rtlCol="0" anchor="t">
            <a:normAutofit/>
          </a:bodyPr>
          <a:lstStyle/>
          <a:p>
            <a:r>
              <a:rPr lang="en-US">
                <a:latin typeface="Segoe UI"/>
                <a:cs typeface="Segoe UI"/>
              </a:rPr>
              <a:t>Tiering systems </a:t>
            </a:r>
            <a:r>
              <a:rPr lang="en-US" i="1">
                <a:latin typeface="Segoe UI"/>
                <a:cs typeface="Segoe UI"/>
              </a:rPr>
              <a:t>rely </a:t>
            </a:r>
            <a:r>
              <a:rPr lang="en-US">
                <a:latin typeface="Segoe UI"/>
                <a:cs typeface="Segoe UI"/>
              </a:rPr>
              <a:t>on </a:t>
            </a:r>
            <a:r>
              <a:rPr lang="en-US">
                <a:solidFill>
                  <a:srgbClr val="C00000"/>
                </a:solidFill>
                <a:latin typeface="Segoe UI"/>
                <a:cs typeface="Segoe UI"/>
              </a:rPr>
              <a:t>static </a:t>
            </a:r>
            <a:r>
              <a:rPr lang="en-US">
                <a:latin typeface="Segoe UI"/>
                <a:cs typeface="Segoe UI"/>
              </a:rPr>
              <a:t>thresholds to make decisions</a:t>
            </a:r>
          </a:p>
          <a:p>
            <a:endParaRPr lang="en-US"/>
          </a:p>
          <a:p>
            <a:r>
              <a:rPr lang="en-US">
                <a:latin typeface="Segoe UI"/>
                <a:cs typeface="Segoe UI"/>
              </a:rPr>
              <a:t>Applications are </a:t>
            </a:r>
            <a:r>
              <a:rPr lang="en-US">
                <a:solidFill>
                  <a:srgbClr val="C00000"/>
                </a:solidFill>
                <a:latin typeface="Segoe UI"/>
                <a:cs typeface="Segoe UI"/>
              </a:rPr>
              <a:t>sensitive </a:t>
            </a:r>
            <a:r>
              <a:rPr lang="en-US">
                <a:latin typeface="Segoe UI"/>
                <a:cs typeface="Segoe UI"/>
              </a:rPr>
              <a:t>to these values</a:t>
            </a:r>
          </a:p>
          <a:p>
            <a:pPr lvl="1"/>
            <a:r>
              <a:rPr lang="en-US">
                <a:latin typeface="Segoe UI"/>
                <a:cs typeface="Segoe UI"/>
              </a:rPr>
              <a:t>Different applications prefer </a:t>
            </a:r>
            <a:r>
              <a:rPr lang="en-US" b="1">
                <a:latin typeface="Segoe UI"/>
                <a:cs typeface="Segoe UI"/>
              </a:rPr>
              <a:t>different </a:t>
            </a:r>
            <a:r>
              <a:rPr lang="en-US">
                <a:latin typeface="Segoe UI"/>
                <a:cs typeface="Segoe UI"/>
              </a:rPr>
              <a:t>parameter values</a:t>
            </a:r>
          </a:p>
          <a:p>
            <a:pPr lvl="1"/>
            <a:endParaRPr lang="en-US"/>
          </a:p>
          <a:p>
            <a:r>
              <a:rPr lang="en-US">
                <a:latin typeface="Segoe UI"/>
                <a:cs typeface="Segoe UI"/>
              </a:rPr>
              <a:t>Tuning can yield up to </a:t>
            </a:r>
            <a:r>
              <a:rPr lang="en-US" b="1">
                <a:solidFill>
                  <a:srgbClr val="C00000"/>
                </a:solidFill>
                <a:latin typeface="Segoe UI"/>
                <a:cs typeface="Segoe UI"/>
              </a:rPr>
              <a:t>2x </a:t>
            </a:r>
            <a:r>
              <a:rPr lang="en-US">
                <a:latin typeface="Segoe UI"/>
                <a:cs typeface="Segoe UI"/>
              </a:rPr>
              <a:t>improvement</a:t>
            </a:r>
          </a:p>
          <a:p>
            <a:endParaRPr lang="en-US"/>
          </a:p>
          <a:p>
            <a:r>
              <a:rPr lang="en-US" i="1">
                <a:latin typeface="Segoe UI"/>
                <a:cs typeface="Segoe UI"/>
              </a:rPr>
              <a:t>Future </a:t>
            </a:r>
            <a:r>
              <a:rPr lang="en-US">
                <a:latin typeface="Segoe UI"/>
                <a:cs typeface="Segoe UI"/>
              </a:rPr>
              <a:t>tiering systems should be </a:t>
            </a:r>
            <a:r>
              <a:rPr lang="en-US">
                <a:solidFill>
                  <a:srgbClr val="C00000"/>
                </a:solidFill>
                <a:latin typeface="Segoe UI"/>
                <a:cs typeface="Segoe UI"/>
              </a:rPr>
              <a:t>adaptive </a:t>
            </a:r>
            <a:r>
              <a:rPr lang="en-US">
                <a:latin typeface="Segoe UI"/>
                <a:cs typeface="Segoe UI"/>
              </a:rPr>
              <a:t>and </a:t>
            </a:r>
            <a:r>
              <a:rPr lang="en-US">
                <a:solidFill>
                  <a:srgbClr val="C00000"/>
                </a:solidFill>
                <a:latin typeface="Segoe UI"/>
                <a:cs typeface="Segoe UI"/>
              </a:rPr>
              <a:t>robust</a:t>
            </a:r>
          </a:p>
        </p:txBody>
      </p:sp>
      <p:sp>
        <p:nvSpPr>
          <p:cNvPr id="5" name="Slide Number Placeholder 4">
            <a:extLst>
              <a:ext uri="{FF2B5EF4-FFF2-40B4-BE49-F238E27FC236}">
                <a16:creationId xmlns:a16="http://schemas.microsoft.com/office/drawing/2014/main" id="{BBD43481-DFB5-20FB-99DF-65B2E43F8C45}"/>
              </a:ext>
            </a:extLst>
          </p:cNvPr>
          <p:cNvSpPr txBox="1">
            <a:spLocks/>
          </p:cNvSpPr>
          <p:nvPr/>
        </p:nvSpPr>
        <p:spPr>
          <a:xfrm>
            <a:off x="8610600" y="6356350"/>
            <a:ext cx="2743200" cy="365125"/>
          </a:xfrm>
          <a:prstGeom prst="rect">
            <a:avLst/>
          </a:prstGeom>
        </p:spPr>
        <p:txBody>
          <a:bodyPr anchor="ctr"/>
          <a:lstStyle>
            <a:defPPr>
              <a:defRPr lang="en-US"/>
            </a:defPPr>
            <a:lvl1pPr marL="0" algn="r" defTabSz="914400" rtl="0" eaLnBrk="1" latinLnBrk="0" hangingPunct="1">
              <a:defRPr sz="1200" kern="1200">
                <a:solidFill>
                  <a:schemeClr val="tx1">
                    <a:lumMod val="50000"/>
                    <a:lumOff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mtClean="0"/>
              <a:pPr/>
              <a:t>33</a:t>
            </a:fld>
            <a:endParaRPr lang="en-US"/>
          </a:p>
        </p:txBody>
      </p:sp>
    </p:spTree>
    <p:extLst>
      <p:ext uri="{BB962C8B-B14F-4D97-AF65-F5344CB8AC3E}">
        <p14:creationId xmlns:p14="http://schemas.microsoft.com/office/powerpoint/2010/main" val="15712399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9FCFB-275A-555D-6311-AD9A31347873}"/>
              </a:ext>
            </a:extLst>
          </p:cNvPr>
          <p:cNvSpPr>
            <a:spLocks noGrp="1"/>
          </p:cNvSpPr>
          <p:nvPr>
            <p:ph type="title"/>
          </p:nvPr>
        </p:nvSpPr>
        <p:spPr/>
        <p:txBody>
          <a:bodyPr/>
          <a:lstStyle/>
          <a:p>
            <a:r>
              <a:rPr lang="en-US"/>
              <a:t>Tuning at different memory ratios</a:t>
            </a:r>
          </a:p>
        </p:txBody>
      </p:sp>
      <p:pic>
        <p:nvPicPr>
          <p:cNvPr id="4" name="Picture 3">
            <a:extLst>
              <a:ext uri="{FF2B5EF4-FFF2-40B4-BE49-F238E27FC236}">
                <a16:creationId xmlns:a16="http://schemas.microsoft.com/office/drawing/2014/main" id="{40605A59-6FA6-D5FF-201A-CA9D9496BF89}"/>
              </a:ext>
            </a:extLst>
          </p:cNvPr>
          <p:cNvPicPr>
            <a:picLocks noChangeAspect="1"/>
          </p:cNvPicPr>
          <p:nvPr/>
        </p:nvPicPr>
        <p:blipFill>
          <a:blip r:embed="rId2"/>
          <a:stretch>
            <a:fillRect/>
          </a:stretch>
        </p:blipFill>
        <p:spPr>
          <a:xfrm>
            <a:off x="1813517" y="1881351"/>
            <a:ext cx="7623987" cy="3904518"/>
          </a:xfrm>
          <a:prstGeom prst="rect">
            <a:avLst/>
          </a:prstGeom>
        </p:spPr>
      </p:pic>
      <p:sp>
        <p:nvSpPr>
          <p:cNvPr id="5" name="TextBox 4">
            <a:extLst>
              <a:ext uri="{FF2B5EF4-FFF2-40B4-BE49-F238E27FC236}">
                <a16:creationId xmlns:a16="http://schemas.microsoft.com/office/drawing/2014/main" id="{DA8E8A30-5F04-9BA9-6599-A2AA05B15DF8}"/>
              </a:ext>
            </a:extLst>
          </p:cNvPr>
          <p:cNvSpPr txBox="1"/>
          <p:nvPr/>
        </p:nvSpPr>
        <p:spPr>
          <a:xfrm>
            <a:off x="0" y="6492240"/>
            <a:ext cx="1645920" cy="369332"/>
          </a:xfrm>
          <a:prstGeom prst="rect">
            <a:avLst/>
          </a:prstGeom>
          <a:solidFill>
            <a:schemeClr val="bg1">
              <a:lumMod val="85000"/>
            </a:schemeClr>
          </a:solidFill>
        </p:spPr>
        <p:txBody>
          <a:bodyPr wrap="square" lIns="91440" tIns="45720" rIns="91440" bIns="45720" rtlCol="0" anchor="t">
            <a:spAutoFit/>
          </a:bodyPr>
          <a:lstStyle/>
          <a:p>
            <a:r>
              <a:rPr lang="en-US">
                <a:latin typeface="Segoe UI"/>
                <a:cs typeface="Segoe UI"/>
              </a:rPr>
              <a:t>Tuning results</a:t>
            </a:r>
            <a:endParaRPr lang="en-US"/>
          </a:p>
        </p:txBody>
      </p:sp>
    </p:spTree>
    <p:extLst>
      <p:ext uri="{BB962C8B-B14F-4D97-AF65-F5344CB8AC3E}">
        <p14:creationId xmlns:p14="http://schemas.microsoft.com/office/powerpoint/2010/main" val="38351827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713E4-8009-26B9-873E-F23AA656C346}"/>
              </a:ext>
            </a:extLst>
          </p:cNvPr>
          <p:cNvSpPr>
            <a:spLocks noGrp="1"/>
          </p:cNvSpPr>
          <p:nvPr>
            <p:ph type="title"/>
          </p:nvPr>
        </p:nvSpPr>
        <p:spPr/>
        <p:txBody>
          <a:bodyPr/>
          <a:lstStyle/>
          <a:p>
            <a:r>
              <a:rPr lang="en-US"/>
              <a:t>Cost-effective scaling: Tiering</a:t>
            </a:r>
          </a:p>
        </p:txBody>
      </p:sp>
      <p:sp>
        <p:nvSpPr>
          <p:cNvPr id="4" name="Rectangle 3">
            <a:extLst>
              <a:ext uri="{FF2B5EF4-FFF2-40B4-BE49-F238E27FC236}">
                <a16:creationId xmlns:a16="http://schemas.microsoft.com/office/drawing/2014/main" id="{40AB2EE9-E88A-3432-4EBA-BDF489A729CE}"/>
              </a:ext>
            </a:extLst>
          </p:cNvPr>
          <p:cNvSpPr/>
          <p:nvPr/>
        </p:nvSpPr>
        <p:spPr>
          <a:xfrm>
            <a:off x="2476335" y="2063573"/>
            <a:ext cx="3316376" cy="772741"/>
          </a:xfrm>
          <a:prstGeom prst="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a:solidFill>
                  <a:schemeClr val="tx1"/>
                </a:solidFill>
                <a:latin typeface="Segoe UI" panose="020B0502040204020203" pitchFamily="34" charset="0"/>
                <a:cs typeface="Segoe UI" panose="020B0502040204020203" pitchFamily="34" charset="0"/>
              </a:rPr>
              <a:t>CPU</a:t>
            </a:r>
          </a:p>
        </p:txBody>
      </p:sp>
      <p:sp>
        <p:nvSpPr>
          <p:cNvPr id="5" name="Rectangle: Rounded Corners 4">
            <a:extLst>
              <a:ext uri="{FF2B5EF4-FFF2-40B4-BE49-F238E27FC236}">
                <a16:creationId xmlns:a16="http://schemas.microsoft.com/office/drawing/2014/main" id="{CBE0437F-4D8C-A7EB-A2FA-9AEED905EF01}"/>
              </a:ext>
            </a:extLst>
          </p:cNvPr>
          <p:cNvSpPr/>
          <p:nvPr/>
        </p:nvSpPr>
        <p:spPr>
          <a:xfrm>
            <a:off x="1600199" y="3276624"/>
            <a:ext cx="2528237" cy="723900"/>
          </a:xfrm>
          <a:prstGeom prst="round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a:solidFill>
                  <a:schemeClr val="tx1"/>
                </a:solidFill>
                <a:latin typeface="Segoe UI" panose="020B0502040204020203" pitchFamily="34" charset="0"/>
                <a:cs typeface="Segoe UI" panose="020B0502040204020203" pitchFamily="34" charset="0"/>
              </a:rPr>
              <a:t>Local DRAM</a:t>
            </a:r>
          </a:p>
        </p:txBody>
      </p:sp>
      <p:cxnSp>
        <p:nvCxnSpPr>
          <p:cNvPr id="6" name="Straight Arrow Connector 5">
            <a:extLst>
              <a:ext uri="{FF2B5EF4-FFF2-40B4-BE49-F238E27FC236}">
                <a16:creationId xmlns:a16="http://schemas.microsoft.com/office/drawing/2014/main" id="{17ABA443-3A9C-6CB8-B3B6-A2DE03B5D490}"/>
              </a:ext>
            </a:extLst>
          </p:cNvPr>
          <p:cNvCxnSpPr/>
          <p:nvPr/>
        </p:nvCxnSpPr>
        <p:spPr>
          <a:xfrm>
            <a:off x="3044655" y="2832718"/>
            <a:ext cx="4018" cy="431206"/>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7" name="Picture 6" descr="A group of blue and silver computer parts&#10;&#10;Description automatically generated">
            <a:extLst>
              <a:ext uri="{FF2B5EF4-FFF2-40B4-BE49-F238E27FC236}">
                <a16:creationId xmlns:a16="http://schemas.microsoft.com/office/drawing/2014/main" id="{885DF594-DB59-16C3-D719-4772081954B4}"/>
              </a:ext>
            </a:extLst>
          </p:cNvPr>
          <p:cNvPicPr>
            <a:picLocks noChangeAspect="1"/>
          </p:cNvPicPr>
          <p:nvPr/>
        </p:nvPicPr>
        <p:blipFill>
          <a:blip r:embed="rId3"/>
          <a:srcRect l="9016" t="9776" r="9024" b="14743"/>
          <a:stretch/>
        </p:blipFill>
        <p:spPr>
          <a:xfrm>
            <a:off x="4133685" y="4260850"/>
            <a:ext cx="1764324" cy="1497825"/>
          </a:xfrm>
          <a:prstGeom prst="rect">
            <a:avLst/>
          </a:prstGeom>
        </p:spPr>
      </p:pic>
      <p:pic>
        <p:nvPicPr>
          <p:cNvPr id="9" name="Picture 8" descr="Samsung Electronics Introduces Industry's First 512GB CXL Memory Module |  Samsung Semiconductor Global">
            <a:extLst>
              <a:ext uri="{FF2B5EF4-FFF2-40B4-BE49-F238E27FC236}">
                <a16:creationId xmlns:a16="http://schemas.microsoft.com/office/drawing/2014/main" id="{BA71BCFF-F340-8B13-9DD4-868C85F96A7E}"/>
              </a:ext>
            </a:extLst>
          </p:cNvPr>
          <p:cNvPicPr>
            <a:picLocks noChangeAspect="1"/>
          </p:cNvPicPr>
          <p:nvPr/>
        </p:nvPicPr>
        <p:blipFill>
          <a:blip r:embed="rId4"/>
          <a:stretch>
            <a:fillRect/>
          </a:stretch>
        </p:blipFill>
        <p:spPr>
          <a:xfrm>
            <a:off x="6223000" y="4274693"/>
            <a:ext cx="2476500" cy="1712214"/>
          </a:xfrm>
          <a:prstGeom prst="rect">
            <a:avLst/>
          </a:prstGeom>
        </p:spPr>
      </p:pic>
      <p:pic>
        <p:nvPicPr>
          <p:cNvPr id="10" name="Picture 9" descr="RDMA NIC: Features and How to Choose? | FS Community">
            <a:extLst>
              <a:ext uri="{FF2B5EF4-FFF2-40B4-BE49-F238E27FC236}">
                <a16:creationId xmlns:a16="http://schemas.microsoft.com/office/drawing/2014/main" id="{1551B685-8642-601A-A2C8-7D0BFBB7BFCB}"/>
              </a:ext>
            </a:extLst>
          </p:cNvPr>
          <p:cNvPicPr>
            <a:picLocks noChangeAspect="1"/>
          </p:cNvPicPr>
          <p:nvPr/>
        </p:nvPicPr>
        <p:blipFill>
          <a:blip r:embed="rId5"/>
          <a:stretch>
            <a:fillRect/>
          </a:stretch>
        </p:blipFill>
        <p:spPr>
          <a:xfrm>
            <a:off x="9144000" y="3842445"/>
            <a:ext cx="2209800" cy="2209800"/>
          </a:xfrm>
          <a:prstGeom prst="rect">
            <a:avLst/>
          </a:prstGeom>
        </p:spPr>
      </p:pic>
      <p:sp>
        <p:nvSpPr>
          <p:cNvPr id="12" name="TextBox 11">
            <a:extLst>
              <a:ext uri="{FF2B5EF4-FFF2-40B4-BE49-F238E27FC236}">
                <a16:creationId xmlns:a16="http://schemas.microsoft.com/office/drawing/2014/main" id="{CE57F79F-D119-640D-2C5C-233A13D8F9DD}"/>
              </a:ext>
            </a:extLst>
          </p:cNvPr>
          <p:cNvSpPr txBox="1"/>
          <p:nvPr/>
        </p:nvSpPr>
        <p:spPr>
          <a:xfrm>
            <a:off x="4668910" y="5862728"/>
            <a:ext cx="694421" cy="369332"/>
          </a:xfrm>
          <a:prstGeom prst="rect">
            <a:avLst/>
          </a:prstGeom>
          <a:noFill/>
        </p:spPr>
        <p:txBody>
          <a:bodyPr wrap="none" lIns="91440" tIns="45720" rIns="91440" bIns="45720" rtlCol="0" anchor="t">
            <a:spAutoFit/>
          </a:bodyPr>
          <a:lstStyle/>
          <a:p>
            <a:pPr algn="ctr"/>
            <a:r>
              <a:rPr lang="en-IN" b="1">
                <a:latin typeface="Segoe UI Light"/>
                <a:cs typeface="Segoe UI Light"/>
              </a:rPr>
              <a:t>NVM</a:t>
            </a:r>
            <a:endParaRPr lang="en-US" b="1"/>
          </a:p>
        </p:txBody>
      </p:sp>
      <p:sp>
        <p:nvSpPr>
          <p:cNvPr id="13" name="TextBox 12">
            <a:extLst>
              <a:ext uri="{FF2B5EF4-FFF2-40B4-BE49-F238E27FC236}">
                <a16:creationId xmlns:a16="http://schemas.microsoft.com/office/drawing/2014/main" id="{4CE7ED8F-CBE3-CD7B-AD44-48F56D6B575A}"/>
              </a:ext>
            </a:extLst>
          </p:cNvPr>
          <p:cNvSpPr txBox="1"/>
          <p:nvPr/>
        </p:nvSpPr>
        <p:spPr>
          <a:xfrm>
            <a:off x="6309604" y="5862728"/>
            <a:ext cx="2491067" cy="369332"/>
          </a:xfrm>
          <a:prstGeom prst="rect">
            <a:avLst/>
          </a:prstGeom>
          <a:noFill/>
        </p:spPr>
        <p:txBody>
          <a:bodyPr wrap="none" lIns="91440" tIns="45720" rIns="91440" bIns="45720" rtlCol="0" anchor="t">
            <a:spAutoFit/>
          </a:bodyPr>
          <a:lstStyle/>
          <a:p>
            <a:r>
              <a:rPr lang="en-IN" b="1">
                <a:latin typeface="Segoe UI Light"/>
                <a:cs typeface="Segoe UI Light"/>
              </a:rPr>
              <a:t>CXL memory expander</a:t>
            </a:r>
            <a:endParaRPr lang="en-US" b="1"/>
          </a:p>
        </p:txBody>
      </p:sp>
      <p:sp>
        <p:nvSpPr>
          <p:cNvPr id="14" name="TextBox 13">
            <a:extLst>
              <a:ext uri="{FF2B5EF4-FFF2-40B4-BE49-F238E27FC236}">
                <a16:creationId xmlns:a16="http://schemas.microsoft.com/office/drawing/2014/main" id="{F17FCCDF-0525-40B3-BE64-7CD5974A1B92}"/>
              </a:ext>
            </a:extLst>
          </p:cNvPr>
          <p:cNvSpPr txBox="1"/>
          <p:nvPr/>
        </p:nvSpPr>
        <p:spPr>
          <a:xfrm>
            <a:off x="9008283" y="5577673"/>
            <a:ext cx="2709076" cy="646331"/>
          </a:xfrm>
          <a:prstGeom prst="rect">
            <a:avLst/>
          </a:prstGeom>
          <a:noFill/>
        </p:spPr>
        <p:txBody>
          <a:bodyPr wrap="none" lIns="91440" tIns="45720" rIns="91440" bIns="45720" rtlCol="0" anchor="t">
            <a:spAutoFit/>
          </a:bodyPr>
          <a:lstStyle/>
          <a:p>
            <a:pPr algn="ctr"/>
            <a:r>
              <a:rPr lang="en-IN" b="1">
                <a:latin typeface="Segoe UI Light"/>
                <a:cs typeface="Segoe UI Light"/>
              </a:rPr>
              <a:t>Memory nodes </a:t>
            </a:r>
          </a:p>
          <a:p>
            <a:pPr algn="ctr"/>
            <a:r>
              <a:rPr lang="en-IN" b="1">
                <a:latin typeface="Segoe UI Light"/>
                <a:cs typeface="Segoe UI Light"/>
              </a:rPr>
              <a:t>over RDMA (far memory</a:t>
            </a:r>
            <a:r>
              <a:rPr lang="en-IN">
                <a:latin typeface="Segoe UI Light"/>
                <a:cs typeface="Segoe UI Light"/>
              </a:rPr>
              <a:t>)</a:t>
            </a:r>
          </a:p>
        </p:txBody>
      </p:sp>
      <p:cxnSp>
        <p:nvCxnSpPr>
          <p:cNvPr id="15" name="Straight Arrow Connector 14">
            <a:extLst>
              <a:ext uri="{FF2B5EF4-FFF2-40B4-BE49-F238E27FC236}">
                <a16:creationId xmlns:a16="http://schemas.microsoft.com/office/drawing/2014/main" id="{ABBBA812-F2DD-618A-06DB-F9D43D578D65}"/>
              </a:ext>
            </a:extLst>
          </p:cNvPr>
          <p:cNvCxnSpPr>
            <a:cxnSpLocks/>
          </p:cNvCxnSpPr>
          <p:nvPr/>
        </p:nvCxnSpPr>
        <p:spPr>
          <a:xfrm flipH="1">
            <a:off x="5207672" y="2832717"/>
            <a:ext cx="8682" cy="1332906"/>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98D9AD8-690E-69C2-BD66-85A5C9BA964B}"/>
              </a:ext>
            </a:extLst>
          </p:cNvPr>
          <p:cNvCxnSpPr>
            <a:cxnSpLocks/>
          </p:cNvCxnSpPr>
          <p:nvPr/>
        </p:nvCxnSpPr>
        <p:spPr>
          <a:xfrm>
            <a:off x="5546785" y="2832100"/>
            <a:ext cx="1476987" cy="1384322"/>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751B80D-F4E9-20B5-3F45-0612EACFC1D6}"/>
              </a:ext>
            </a:extLst>
          </p:cNvPr>
          <p:cNvCxnSpPr>
            <a:cxnSpLocks/>
          </p:cNvCxnSpPr>
          <p:nvPr/>
        </p:nvCxnSpPr>
        <p:spPr>
          <a:xfrm>
            <a:off x="5792711" y="2832100"/>
            <a:ext cx="3402761" cy="1371621"/>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1" name="Graphic 10" descr="Lightbulb with solid fill">
            <a:extLst>
              <a:ext uri="{FF2B5EF4-FFF2-40B4-BE49-F238E27FC236}">
                <a16:creationId xmlns:a16="http://schemas.microsoft.com/office/drawing/2014/main" id="{ACCEFE13-CBA4-BE88-E8AC-D4A2FEF92B8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975388" y="1862577"/>
            <a:ext cx="564303" cy="564303"/>
          </a:xfrm>
          <a:prstGeom prst="rect">
            <a:avLst/>
          </a:prstGeom>
        </p:spPr>
      </p:pic>
      <p:sp>
        <p:nvSpPr>
          <p:cNvPr id="20" name="TextBox 19">
            <a:extLst>
              <a:ext uri="{FF2B5EF4-FFF2-40B4-BE49-F238E27FC236}">
                <a16:creationId xmlns:a16="http://schemas.microsoft.com/office/drawing/2014/main" id="{EFD2DE2B-6BE2-FBEF-EA47-FDE30A91C5A7}"/>
              </a:ext>
            </a:extLst>
          </p:cNvPr>
          <p:cNvSpPr txBox="1"/>
          <p:nvPr/>
        </p:nvSpPr>
        <p:spPr>
          <a:xfrm>
            <a:off x="7540359" y="1886473"/>
            <a:ext cx="4301947" cy="830997"/>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txBody>
          <a:bodyPr wrap="none" rtlCol="0">
            <a:spAutoFit/>
          </a:bodyPr>
          <a:lstStyle/>
          <a:p>
            <a:r>
              <a:rPr lang="en-IN" sz="2400">
                <a:latin typeface="Segoe UI" panose="020B0502040204020203" pitchFamily="34" charset="0"/>
                <a:cs typeface="Segoe UI" panose="020B0502040204020203" pitchFamily="34" charset="0"/>
              </a:rPr>
              <a:t>Key idea: Use </a:t>
            </a:r>
            <a:r>
              <a:rPr lang="en-IN" sz="2400" b="1">
                <a:latin typeface="Segoe UI" panose="020B0502040204020203" pitchFamily="34" charset="0"/>
                <a:cs typeface="Segoe UI" panose="020B0502040204020203" pitchFamily="34" charset="0"/>
              </a:rPr>
              <a:t>cheaper</a:t>
            </a:r>
            <a:r>
              <a:rPr lang="en-IN" sz="2400">
                <a:latin typeface="Segoe UI" panose="020B0502040204020203" pitchFamily="34" charset="0"/>
                <a:cs typeface="Segoe UI" panose="020B0502040204020203" pitchFamily="34" charset="0"/>
              </a:rPr>
              <a:t> and/or </a:t>
            </a:r>
          </a:p>
          <a:p>
            <a:r>
              <a:rPr lang="en-IN" sz="2400" b="1">
                <a:latin typeface="Segoe UI" panose="020B0502040204020203" pitchFamily="34" charset="0"/>
                <a:cs typeface="Segoe UI" panose="020B0502040204020203" pitchFamily="34" charset="0"/>
              </a:rPr>
              <a:t>denser</a:t>
            </a:r>
            <a:r>
              <a:rPr lang="en-IN" sz="2400">
                <a:latin typeface="Segoe UI" panose="020B0502040204020203" pitchFamily="34" charset="0"/>
                <a:cs typeface="Segoe UI" panose="020B0502040204020203" pitchFamily="34" charset="0"/>
              </a:rPr>
              <a:t> alternatives</a:t>
            </a:r>
            <a:endParaRPr lang="en-US" sz="2400">
              <a:latin typeface="Segoe UI" panose="020B0502040204020203" pitchFamily="34" charset="0"/>
              <a:cs typeface="Segoe UI" panose="020B0502040204020203" pitchFamily="34" charset="0"/>
            </a:endParaRPr>
          </a:p>
        </p:txBody>
      </p:sp>
      <p:sp>
        <p:nvSpPr>
          <p:cNvPr id="8" name="Content Placeholder 4">
            <a:extLst>
              <a:ext uri="{FF2B5EF4-FFF2-40B4-BE49-F238E27FC236}">
                <a16:creationId xmlns:a16="http://schemas.microsoft.com/office/drawing/2014/main" id="{B2B47EAB-0436-5505-55C4-47178679FFC9}"/>
              </a:ext>
            </a:extLst>
          </p:cNvPr>
          <p:cNvSpPr txBox="1">
            <a:spLocks/>
          </p:cNvSpPr>
          <p:nvPr/>
        </p:nvSpPr>
        <p:spPr>
          <a:xfrm>
            <a:off x="838200" y="4633466"/>
            <a:ext cx="2739665" cy="1125209"/>
          </a:xfrm>
          <a:prstGeom prst="roundRect">
            <a:avLst/>
          </a:prstGeom>
          <a:solidFill>
            <a:schemeClr val="accent4">
              <a:lumMod val="20000"/>
              <a:lumOff val="80000"/>
            </a:schemeClr>
          </a:solidFill>
          <a:effectLst>
            <a:outerShdw blurRad="50800" dist="38100" dir="2700000" algn="tl" rotWithShape="0">
              <a:prstClr val="black">
                <a:alpha val="40000"/>
              </a:prstClr>
            </a:outerShdw>
          </a:effectLst>
        </p:spPr>
        <p:txBody>
          <a:bodyPr vert="horz" lIns="91440" tIns="45720" rIns="91440" bIns="45720" rtlCol="0" anchor="ctr">
            <a:noAutofit/>
          </a:bodyPr>
          <a:lstStyle>
            <a:lvl1pPr marL="0" indent="0" algn="l" defTabSz="914400" rtl="0" eaLnBrk="1" latinLnBrk="0" hangingPunct="1">
              <a:lnSpc>
                <a:spcPct val="90000"/>
              </a:lnSpc>
              <a:spcBef>
                <a:spcPts val="1000"/>
              </a:spcBef>
              <a:buFontTx/>
              <a:buNone/>
              <a:defRPr sz="3200" kern="1200">
                <a:solidFill>
                  <a:schemeClr val="tx1"/>
                </a:solidFill>
                <a:latin typeface="Gill Sans MT" panose="020B0502020104020203" pitchFamily="34" charset="0"/>
                <a:ea typeface="+mn-ea"/>
                <a:cs typeface="Helvetica" panose="020B0604020202020204" pitchFamily="34" charset="0"/>
              </a:defRPr>
            </a:lvl1pPr>
            <a:lvl2pPr marL="914400" indent="-457200" algn="l" defTabSz="914400" rtl="0" eaLnBrk="1" latinLnBrk="0" hangingPunct="1">
              <a:lnSpc>
                <a:spcPct val="90000"/>
              </a:lnSpc>
              <a:spcBef>
                <a:spcPts val="500"/>
              </a:spcBef>
              <a:buSzPct val="130000"/>
              <a:buFontTx/>
              <a:buBlip>
                <a:blip r:embed="rId8"/>
              </a:buBlip>
              <a:defRPr sz="2600" kern="1200">
                <a:solidFill>
                  <a:schemeClr val="tx1"/>
                </a:solidFill>
                <a:latin typeface="Gill Sans MT" panose="020B0502020104020203" pitchFamily="34" charset="0"/>
                <a:ea typeface="+mn-ea"/>
                <a:cs typeface="Helvetica" panose="020B0604020202020204" pitchFamily="34" charset="0"/>
              </a:defRPr>
            </a:lvl2pPr>
            <a:lvl3pPr marL="914400" indent="0" algn="l" defTabSz="914400" rtl="0" eaLnBrk="1" latinLnBrk="0" hangingPunct="1">
              <a:lnSpc>
                <a:spcPct val="90000"/>
              </a:lnSpc>
              <a:spcBef>
                <a:spcPts val="500"/>
              </a:spcBef>
              <a:buFontTx/>
              <a:buNone/>
              <a:defRPr sz="2400" kern="1200">
                <a:solidFill>
                  <a:schemeClr val="tx1"/>
                </a:solidFill>
                <a:latin typeface="Helvetica" panose="020B0604020202020204" pitchFamily="34" charset="0"/>
                <a:ea typeface="+mn-ea"/>
                <a:cs typeface="Helvetica" panose="020B0604020202020204" pitchFamily="34" charset="0"/>
              </a:defRPr>
            </a:lvl3pPr>
            <a:lvl4pPr marL="1714500" indent="-342900" algn="l" defTabSz="914400" rtl="0" eaLnBrk="1" latinLnBrk="0" hangingPunct="1">
              <a:lnSpc>
                <a:spcPct val="90000"/>
              </a:lnSpc>
              <a:spcBef>
                <a:spcPts val="500"/>
              </a:spcBef>
              <a:buFontTx/>
              <a:buBlip>
                <a:blip r:embed="rId9"/>
              </a:buBlip>
              <a:defRPr sz="2000" kern="1200">
                <a:solidFill>
                  <a:schemeClr val="tx1"/>
                </a:solidFill>
                <a:latin typeface="Gill Sans MT" panose="020B0502020104020203" pitchFamily="34" charset="0"/>
                <a:ea typeface="+mn-ea"/>
                <a:cs typeface="Helvetica" panose="020B0604020202020204" pitchFamily="34" charset="0"/>
              </a:defRPr>
            </a:lvl4pPr>
            <a:lvl5pPr marL="1828800" indent="0" algn="l" defTabSz="914400" rtl="0" eaLnBrk="1" latinLnBrk="0" hangingPunct="1">
              <a:lnSpc>
                <a:spcPct val="90000"/>
              </a:lnSpc>
              <a:spcBef>
                <a:spcPts val="500"/>
              </a:spcBef>
              <a:buFontTx/>
              <a:buNone/>
              <a:defRPr sz="2000" kern="1200">
                <a:solidFill>
                  <a:schemeClr val="tx1"/>
                </a:solidFill>
                <a:latin typeface="Gill Sans MT" panose="020B0502020104020203" pitchFamily="34" charset="0"/>
                <a:ea typeface="+mn-ea"/>
                <a:cs typeface="Helvetica"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Gill Sans MT" panose="020B0502020104020203" pitchFamily="34" charset="0"/>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u="sng">
                <a:latin typeface="Segoe UI" panose="020B0502040204020203" pitchFamily="34" charset="0"/>
                <a:cs typeface="Segoe UI" panose="020B0502040204020203" pitchFamily="34" charset="0"/>
              </a:rPr>
              <a:t>Challenges</a:t>
            </a:r>
            <a:r>
              <a:rPr lang="en-US" sz="2200">
                <a:latin typeface="Segoe UI" panose="020B0502040204020203" pitchFamily="34" charset="0"/>
                <a:cs typeface="Segoe UI" panose="020B0502040204020203" pitchFamily="34" charset="0"/>
              </a:rPr>
              <a:t>:</a:t>
            </a:r>
          </a:p>
          <a:p>
            <a:pPr>
              <a:lnSpc>
                <a:spcPts val="1500"/>
              </a:lnSpc>
            </a:pPr>
            <a:r>
              <a:rPr lang="en-US" sz="2200">
                <a:latin typeface="Segoe UI" panose="020B0502040204020203" pitchFamily="34" charset="0"/>
                <a:cs typeface="Segoe UI" panose="020B0502040204020203" pitchFamily="34" charset="0"/>
              </a:rPr>
              <a:t>High latency </a:t>
            </a:r>
          </a:p>
          <a:p>
            <a:pPr>
              <a:lnSpc>
                <a:spcPts val="1500"/>
              </a:lnSpc>
            </a:pPr>
            <a:r>
              <a:rPr lang="en-US" sz="2200">
                <a:latin typeface="Segoe UI" panose="020B0502040204020203" pitchFamily="34" charset="0"/>
                <a:cs typeface="Segoe UI" panose="020B0502040204020203" pitchFamily="34" charset="0"/>
              </a:rPr>
              <a:t>Low bandwidth</a:t>
            </a:r>
          </a:p>
        </p:txBody>
      </p:sp>
      <p:sp>
        <p:nvSpPr>
          <p:cNvPr id="18" name="Slide Number Placeholder 17">
            <a:extLst>
              <a:ext uri="{FF2B5EF4-FFF2-40B4-BE49-F238E27FC236}">
                <a16:creationId xmlns:a16="http://schemas.microsoft.com/office/drawing/2014/main" id="{0452DB01-CAFC-4AD5-F023-2C3EE50D3B4C}"/>
              </a:ext>
            </a:extLst>
          </p:cNvPr>
          <p:cNvSpPr>
            <a:spLocks noGrp="1"/>
          </p:cNvSpPr>
          <p:nvPr>
            <p:ph type="sldNum" sz="quarter" idx="4"/>
          </p:nvPr>
        </p:nvSpPr>
        <p:spPr>
          <a:xfrm>
            <a:off x="8610600" y="6356350"/>
            <a:ext cx="2743200" cy="365125"/>
          </a:xfrm>
          <a:prstGeom prst="rect">
            <a:avLst/>
          </a:prstGeom>
        </p:spPr>
        <p:txBody>
          <a:bodyPr anchor="ctr"/>
          <a:lstStyle>
            <a:defPPr>
              <a:defRPr lang="en-US"/>
            </a:defPPr>
            <a:lvl1pPr marL="0" algn="r" defTabSz="914400" rtl="0" eaLnBrk="1" latinLnBrk="0" hangingPunct="1">
              <a:defRPr sz="1200" kern="1200">
                <a:solidFill>
                  <a:schemeClr val="tx1">
                    <a:lumMod val="50000"/>
                    <a:lumOff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mtClean="0"/>
              <a:pPr/>
              <a:t>4</a:t>
            </a:fld>
            <a:endParaRPr lang="en-US"/>
          </a:p>
        </p:txBody>
      </p:sp>
      <p:sp>
        <p:nvSpPr>
          <p:cNvPr id="21" name="TextBox 20">
            <a:extLst>
              <a:ext uri="{FF2B5EF4-FFF2-40B4-BE49-F238E27FC236}">
                <a16:creationId xmlns:a16="http://schemas.microsoft.com/office/drawing/2014/main" id="{337E9A90-0D4D-0C65-4BF2-6F492D9FCC9E}"/>
              </a:ext>
            </a:extLst>
          </p:cNvPr>
          <p:cNvSpPr txBox="1"/>
          <p:nvPr/>
        </p:nvSpPr>
        <p:spPr>
          <a:xfrm>
            <a:off x="-1" y="6492240"/>
            <a:ext cx="1188720" cy="369332"/>
          </a:xfrm>
          <a:prstGeom prst="rect">
            <a:avLst/>
          </a:prstGeom>
          <a:solidFill>
            <a:schemeClr val="bg1">
              <a:lumMod val="85000"/>
            </a:schemeClr>
          </a:solidFill>
        </p:spPr>
        <p:txBody>
          <a:bodyPr wrap="square" lIns="91440" tIns="45720" rIns="91440" bIns="45720" rtlCol="0" anchor="t">
            <a:spAutoFit/>
          </a:bodyPr>
          <a:lstStyle/>
          <a:p>
            <a:r>
              <a:rPr lang="en-US">
                <a:latin typeface="Segoe UI"/>
                <a:cs typeface="Segoe UI"/>
              </a:rPr>
              <a:t>Overview</a:t>
            </a:r>
            <a:endParaRPr lang="en-US"/>
          </a:p>
        </p:txBody>
      </p:sp>
    </p:spTree>
    <p:extLst>
      <p:ext uri="{BB962C8B-B14F-4D97-AF65-F5344CB8AC3E}">
        <p14:creationId xmlns:p14="http://schemas.microsoft.com/office/powerpoint/2010/main" val="2917900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20"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C78F32-723D-D053-1193-612BBA4D9D09}"/>
            </a:ext>
          </a:extLst>
        </p:cNvPr>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9A9319D4-39BB-9945-19FD-778B7FAC87D3}"/>
              </a:ext>
            </a:extLst>
          </p:cNvPr>
          <p:cNvGraphicFramePr>
            <a:graphicFrameLocks noGrp="1"/>
          </p:cNvGraphicFramePr>
          <p:nvPr/>
        </p:nvGraphicFramePr>
        <p:xfrm>
          <a:off x="1527175" y="1965960"/>
          <a:ext cx="3025776" cy="1463040"/>
        </p:xfrm>
        <a:graphic>
          <a:graphicData uri="http://schemas.openxmlformats.org/drawingml/2006/table">
            <a:tbl>
              <a:tblPr firstRow="1" bandRow="1">
                <a:tableStyleId>{5940675A-B579-460E-94D1-54222C63F5DA}</a:tableStyleId>
              </a:tblPr>
              <a:tblGrid>
                <a:gridCol w="504296">
                  <a:extLst>
                    <a:ext uri="{9D8B030D-6E8A-4147-A177-3AD203B41FA5}">
                      <a16:colId xmlns:a16="http://schemas.microsoft.com/office/drawing/2014/main" val="477612998"/>
                    </a:ext>
                  </a:extLst>
                </a:gridCol>
                <a:gridCol w="504296">
                  <a:extLst>
                    <a:ext uri="{9D8B030D-6E8A-4147-A177-3AD203B41FA5}">
                      <a16:colId xmlns:a16="http://schemas.microsoft.com/office/drawing/2014/main" val="3116682811"/>
                    </a:ext>
                  </a:extLst>
                </a:gridCol>
                <a:gridCol w="504296">
                  <a:extLst>
                    <a:ext uri="{9D8B030D-6E8A-4147-A177-3AD203B41FA5}">
                      <a16:colId xmlns:a16="http://schemas.microsoft.com/office/drawing/2014/main" val="1130038023"/>
                    </a:ext>
                  </a:extLst>
                </a:gridCol>
                <a:gridCol w="504296">
                  <a:extLst>
                    <a:ext uri="{9D8B030D-6E8A-4147-A177-3AD203B41FA5}">
                      <a16:colId xmlns:a16="http://schemas.microsoft.com/office/drawing/2014/main" val="2340234092"/>
                    </a:ext>
                  </a:extLst>
                </a:gridCol>
                <a:gridCol w="504296">
                  <a:extLst>
                    <a:ext uri="{9D8B030D-6E8A-4147-A177-3AD203B41FA5}">
                      <a16:colId xmlns:a16="http://schemas.microsoft.com/office/drawing/2014/main" val="369925797"/>
                    </a:ext>
                  </a:extLst>
                </a:gridCol>
                <a:gridCol w="504296">
                  <a:extLst>
                    <a:ext uri="{9D8B030D-6E8A-4147-A177-3AD203B41FA5}">
                      <a16:colId xmlns:a16="http://schemas.microsoft.com/office/drawing/2014/main" val="1147166506"/>
                    </a:ext>
                  </a:extLst>
                </a:gridCol>
              </a:tblGrid>
              <a:tr h="353030">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extLst>
                  <a:ext uri="{0D108BD9-81ED-4DB2-BD59-A6C34878D82A}">
                    <a16:rowId xmlns:a16="http://schemas.microsoft.com/office/drawing/2014/main" val="1467420592"/>
                  </a:ext>
                </a:extLst>
              </a:tr>
              <a:tr h="353030">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extLst>
                  <a:ext uri="{0D108BD9-81ED-4DB2-BD59-A6C34878D82A}">
                    <a16:rowId xmlns:a16="http://schemas.microsoft.com/office/drawing/2014/main" val="3756962783"/>
                  </a:ext>
                </a:extLst>
              </a:tr>
              <a:tr h="353030">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extLst>
                  <a:ext uri="{0D108BD9-81ED-4DB2-BD59-A6C34878D82A}">
                    <a16:rowId xmlns:a16="http://schemas.microsoft.com/office/drawing/2014/main" val="3917021020"/>
                  </a:ext>
                </a:extLst>
              </a:tr>
              <a:tr h="353030">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extLst>
                  <a:ext uri="{0D108BD9-81ED-4DB2-BD59-A6C34878D82A}">
                    <a16:rowId xmlns:a16="http://schemas.microsoft.com/office/drawing/2014/main" val="1488675411"/>
                  </a:ext>
                </a:extLst>
              </a:tr>
            </a:tbl>
          </a:graphicData>
        </a:graphic>
      </p:graphicFrame>
      <p:graphicFrame>
        <p:nvGraphicFramePr>
          <p:cNvPr id="5" name="Table 4">
            <a:extLst>
              <a:ext uri="{FF2B5EF4-FFF2-40B4-BE49-F238E27FC236}">
                <a16:creationId xmlns:a16="http://schemas.microsoft.com/office/drawing/2014/main" id="{4945CFBB-16C3-C4B8-43F2-307DB5A46588}"/>
              </a:ext>
            </a:extLst>
          </p:cNvPr>
          <p:cNvGraphicFramePr>
            <a:graphicFrameLocks noGrp="1"/>
          </p:cNvGraphicFramePr>
          <p:nvPr/>
        </p:nvGraphicFramePr>
        <p:xfrm>
          <a:off x="1527175" y="4390073"/>
          <a:ext cx="3025776" cy="1463040"/>
        </p:xfrm>
        <a:graphic>
          <a:graphicData uri="http://schemas.openxmlformats.org/drawingml/2006/table">
            <a:tbl>
              <a:tblPr firstRow="1" bandRow="1">
                <a:tableStyleId>{5940675A-B579-460E-94D1-54222C63F5DA}</a:tableStyleId>
              </a:tblPr>
              <a:tblGrid>
                <a:gridCol w="504296">
                  <a:extLst>
                    <a:ext uri="{9D8B030D-6E8A-4147-A177-3AD203B41FA5}">
                      <a16:colId xmlns:a16="http://schemas.microsoft.com/office/drawing/2014/main" val="477612998"/>
                    </a:ext>
                  </a:extLst>
                </a:gridCol>
                <a:gridCol w="504296">
                  <a:extLst>
                    <a:ext uri="{9D8B030D-6E8A-4147-A177-3AD203B41FA5}">
                      <a16:colId xmlns:a16="http://schemas.microsoft.com/office/drawing/2014/main" val="3116682811"/>
                    </a:ext>
                  </a:extLst>
                </a:gridCol>
                <a:gridCol w="504296">
                  <a:extLst>
                    <a:ext uri="{9D8B030D-6E8A-4147-A177-3AD203B41FA5}">
                      <a16:colId xmlns:a16="http://schemas.microsoft.com/office/drawing/2014/main" val="1130038023"/>
                    </a:ext>
                  </a:extLst>
                </a:gridCol>
                <a:gridCol w="504296">
                  <a:extLst>
                    <a:ext uri="{9D8B030D-6E8A-4147-A177-3AD203B41FA5}">
                      <a16:colId xmlns:a16="http://schemas.microsoft.com/office/drawing/2014/main" val="2340234092"/>
                    </a:ext>
                  </a:extLst>
                </a:gridCol>
                <a:gridCol w="504296">
                  <a:extLst>
                    <a:ext uri="{9D8B030D-6E8A-4147-A177-3AD203B41FA5}">
                      <a16:colId xmlns:a16="http://schemas.microsoft.com/office/drawing/2014/main" val="369925797"/>
                    </a:ext>
                  </a:extLst>
                </a:gridCol>
                <a:gridCol w="504296">
                  <a:extLst>
                    <a:ext uri="{9D8B030D-6E8A-4147-A177-3AD203B41FA5}">
                      <a16:colId xmlns:a16="http://schemas.microsoft.com/office/drawing/2014/main" val="1147166506"/>
                    </a:ext>
                  </a:extLst>
                </a:gridCol>
              </a:tblGrid>
              <a:tr h="353030">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extLst>
                  <a:ext uri="{0D108BD9-81ED-4DB2-BD59-A6C34878D82A}">
                    <a16:rowId xmlns:a16="http://schemas.microsoft.com/office/drawing/2014/main" val="1467420592"/>
                  </a:ext>
                </a:extLst>
              </a:tr>
              <a:tr h="353030">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extLst>
                  <a:ext uri="{0D108BD9-81ED-4DB2-BD59-A6C34878D82A}">
                    <a16:rowId xmlns:a16="http://schemas.microsoft.com/office/drawing/2014/main" val="3756962783"/>
                  </a:ext>
                </a:extLst>
              </a:tr>
              <a:tr h="353030">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extLst>
                  <a:ext uri="{0D108BD9-81ED-4DB2-BD59-A6C34878D82A}">
                    <a16:rowId xmlns:a16="http://schemas.microsoft.com/office/drawing/2014/main" val="3917021020"/>
                  </a:ext>
                </a:extLst>
              </a:tr>
              <a:tr h="353030">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extLst>
                  <a:ext uri="{0D108BD9-81ED-4DB2-BD59-A6C34878D82A}">
                    <a16:rowId xmlns:a16="http://schemas.microsoft.com/office/drawing/2014/main" val="1488675411"/>
                  </a:ext>
                </a:extLst>
              </a:tr>
            </a:tbl>
          </a:graphicData>
        </a:graphic>
      </p:graphicFrame>
      <p:sp>
        <p:nvSpPr>
          <p:cNvPr id="11" name="TextBox 10">
            <a:extLst>
              <a:ext uri="{FF2B5EF4-FFF2-40B4-BE49-F238E27FC236}">
                <a16:creationId xmlns:a16="http://schemas.microsoft.com/office/drawing/2014/main" id="{7D244C94-5724-4795-E84E-C0C4F2AFA0D7}"/>
              </a:ext>
            </a:extLst>
          </p:cNvPr>
          <p:cNvSpPr txBox="1"/>
          <p:nvPr/>
        </p:nvSpPr>
        <p:spPr>
          <a:xfrm>
            <a:off x="2095092" y="3429000"/>
            <a:ext cx="2091406" cy="400110"/>
          </a:xfrm>
          <a:prstGeom prst="rect">
            <a:avLst/>
          </a:prstGeom>
          <a:noFill/>
        </p:spPr>
        <p:txBody>
          <a:bodyPr wrap="none" rtlCol="0">
            <a:spAutoFit/>
          </a:bodyPr>
          <a:lstStyle/>
          <a:p>
            <a:r>
              <a:rPr lang="en-IN" sz="2000">
                <a:latin typeface="Segoe UI" panose="020B0502040204020203" pitchFamily="34" charset="0"/>
                <a:cs typeface="Segoe UI" panose="020B0502040204020203" pitchFamily="34" charset="0"/>
              </a:rPr>
              <a:t>Fast memory tier</a:t>
            </a:r>
            <a:endParaRPr lang="en-US" sz="2000">
              <a:latin typeface="Segoe UI" panose="020B0502040204020203" pitchFamily="34" charset="0"/>
              <a:cs typeface="Segoe UI" panose="020B0502040204020203" pitchFamily="34" charset="0"/>
            </a:endParaRPr>
          </a:p>
        </p:txBody>
      </p:sp>
      <p:sp>
        <p:nvSpPr>
          <p:cNvPr id="12" name="TextBox 11">
            <a:extLst>
              <a:ext uri="{FF2B5EF4-FFF2-40B4-BE49-F238E27FC236}">
                <a16:creationId xmlns:a16="http://schemas.microsoft.com/office/drawing/2014/main" id="{EED3E70E-7FA9-4086-929D-6B6C2407A954}"/>
              </a:ext>
            </a:extLst>
          </p:cNvPr>
          <p:cNvSpPr txBox="1"/>
          <p:nvPr/>
        </p:nvSpPr>
        <p:spPr>
          <a:xfrm>
            <a:off x="2095092" y="5923597"/>
            <a:ext cx="2185855" cy="400110"/>
          </a:xfrm>
          <a:prstGeom prst="rect">
            <a:avLst/>
          </a:prstGeom>
          <a:noFill/>
        </p:spPr>
        <p:txBody>
          <a:bodyPr wrap="none" rtlCol="0">
            <a:spAutoFit/>
          </a:bodyPr>
          <a:lstStyle/>
          <a:p>
            <a:r>
              <a:rPr lang="en-IN" sz="2000">
                <a:latin typeface="Segoe UI" panose="020B0502040204020203" pitchFamily="34" charset="0"/>
                <a:cs typeface="Segoe UI" panose="020B0502040204020203" pitchFamily="34" charset="0"/>
              </a:rPr>
              <a:t>Slow memory tier</a:t>
            </a:r>
            <a:endParaRPr lang="en-US" sz="2000">
              <a:latin typeface="Segoe UI" panose="020B0502040204020203" pitchFamily="34" charset="0"/>
              <a:cs typeface="Segoe UI" panose="020B0502040204020203" pitchFamily="34" charset="0"/>
            </a:endParaRPr>
          </a:p>
        </p:txBody>
      </p:sp>
      <p:sp>
        <p:nvSpPr>
          <p:cNvPr id="3" name="TextBox 2">
            <a:extLst>
              <a:ext uri="{FF2B5EF4-FFF2-40B4-BE49-F238E27FC236}">
                <a16:creationId xmlns:a16="http://schemas.microsoft.com/office/drawing/2014/main" id="{31F3F2D6-2147-F65F-97E6-5D51C4119126}"/>
              </a:ext>
            </a:extLst>
          </p:cNvPr>
          <p:cNvSpPr txBox="1"/>
          <p:nvPr/>
        </p:nvSpPr>
        <p:spPr>
          <a:xfrm>
            <a:off x="6096000" y="1625084"/>
            <a:ext cx="5374175" cy="851297"/>
          </a:xfrm>
          <a:prstGeom prst="roundRect">
            <a:avLst/>
          </a:prstGeom>
          <a:solidFill>
            <a:schemeClr val="accent6">
              <a:lumMod val="20000"/>
              <a:lumOff val="80000"/>
            </a:schemeClr>
          </a:solidFill>
          <a:ln>
            <a:noFill/>
          </a:ln>
          <a:effectLst>
            <a:outerShdw blurRad="50800" dist="38100" dir="2700000" algn="tl" rotWithShape="0">
              <a:prstClr val="black">
                <a:alpha val="40000"/>
              </a:prstClr>
            </a:outerShdw>
          </a:effectLst>
        </p:spPr>
        <p:txBody>
          <a:bodyPr wrap="square" rtlCol="0">
            <a:spAutoFit/>
          </a:bodyPr>
          <a:lstStyle/>
          <a:p>
            <a:pPr algn="ctr"/>
            <a:r>
              <a:rPr lang="en-IN" sz="2200" b="1">
                <a:latin typeface="Segoe UI" panose="020B0502040204020203" pitchFamily="34" charset="0"/>
                <a:cs typeface="Segoe UI" panose="020B0502040204020203" pitchFamily="34" charset="0"/>
              </a:rPr>
              <a:t>Goal</a:t>
            </a:r>
            <a:r>
              <a:rPr lang="en-IN" sz="2200">
                <a:latin typeface="Segoe UI" panose="020B0502040204020203" pitchFamily="34" charset="0"/>
                <a:cs typeface="Segoe UI" panose="020B0502040204020203" pitchFamily="34" charset="0"/>
              </a:rPr>
              <a:t>: </a:t>
            </a:r>
            <a:r>
              <a:rPr lang="en-US" sz="2200">
                <a:latin typeface="Segoe UI" panose="020B0502040204020203" pitchFamily="34" charset="0"/>
                <a:cs typeface="Segoe UI" panose="020B0502040204020203" pitchFamily="34" charset="0"/>
              </a:rPr>
              <a:t>Maximize app. performance by reducing accesses to </a:t>
            </a:r>
            <a:r>
              <a:rPr lang="en-US" sz="2200" i="1">
                <a:latin typeface="Segoe UI" panose="020B0502040204020203" pitchFamily="34" charset="0"/>
                <a:cs typeface="Segoe UI" panose="020B0502040204020203" pitchFamily="34" charset="0"/>
              </a:rPr>
              <a:t>slow</a:t>
            </a:r>
            <a:r>
              <a:rPr lang="en-US" sz="2200">
                <a:latin typeface="Segoe UI" panose="020B0502040204020203" pitchFamily="34" charset="0"/>
                <a:cs typeface="Segoe UI" panose="020B0502040204020203" pitchFamily="34" charset="0"/>
              </a:rPr>
              <a:t> memory tier </a:t>
            </a:r>
            <a:endParaRPr lang="en-IN" sz="2200">
              <a:latin typeface="Segoe UI" panose="020B0502040204020203" pitchFamily="34" charset="0"/>
              <a:cs typeface="Segoe UI" panose="020B0502040204020203" pitchFamily="34" charset="0"/>
            </a:endParaRPr>
          </a:p>
        </p:txBody>
      </p:sp>
      <p:pic>
        <p:nvPicPr>
          <p:cNvPr id="19" name="Picture 18" descr="A group of blue and silver computer parts&#10;&#10;Description automatically generated">
            <a:extLst>
              <a:ext uri="{FF2B5EF4-FFF2-40B4-BE49-F238E27FC236}">
                <a16:creationId xmlns:a16="http://schemas.microsoft.com/office/drawing/2014/main" id="{1F6730B9-A306-C58F-11BE-200DB8D386BE}"/>
              </a:ext>
            </a:extLst>
          </p:cNvPr>
          <p:cNvPicPr>
            <a:picLocks noChangeAspect="1"/>
          </p:cNvPicPr>
          <p:nvPr/>
        </p:nvPicPr>
        <p:blipFill>
          <a:blip r:embed="rId2"/>
          <a:srcRect l="9016" t="9776" r="9024" b="14743"/>
          <a:stretch/>
        </p:blipFill>
        <p:spPr>
          <a:xfrm flipH="1">
            <a:off x="568466" y="4370347"/>
            <a:ext cx="787182" cy="668279"/>
          </a:xfrm>
          <a:prstGeom prst="rect">
            <a:avLst/>
          </a:prstGeom>
        </p:spPr>
      </p:pic>
      <p:pic>
        <p:nvPicPr>
          <p:cNvPr id="20" name="Picture 19" descr="Samsung Electronics Introduces Industry's First 512GB CXL Memory Module |  Samsung Semiconductor Global">
            <a:extLst>
              <a:ext uri="{FF2B5EF4-FFF2-40B4-BE49-F238E27FC236}">
                <a16:creationId xmlns:a16="http://schemas.microsoft.com/office/drawing/2014/main" id="{1EAA485D-3F78-1745-8E9B-1C540D7F3D78}"/>
              </a:ext>
            </a:extLst>
          </p:cNvPr>
          <p:cNvPicPr>
            <a:picLocks noChangeAspect="1"/>
          </p:cNvPicPr>
          <p:nvPr/>
        </p:nvPicPr>
        <p:blipFill>
          <a:blip r:embed="rId3"/>
          <a:stretch>
            <a:fillRect/>
          </a:stretch>
        </p:blipFill>
        <p:spPr>
          <a:xfrm flipH="1">
            <a:off x="409591" y="5089181"/>
            <a:ext cx="1104931" cy="763932"/>
          </a:xfrm>
          <a:prstGeom prst="rect">
            <a:avLst/>
          </a:prstGeom>
        </p:spPr>
      </p:pic>
      <p:pic>
        <p:nvPicPr>
          <p:cNvPr id="21" name="Picture 2" descr="What Is DIMM? | Enterprise Storage Forum">
            <a:extLst>
              <a:ext uri="{FF2B5EF4-FFF2-40B4-BE49-F238E27FC236}">
                <a16:creationId xmlns:a16="http://schemas.microsoft.com/office/drawing/2014/main" id="{12BFBC33-3DC0-9446-5344-6B7504AF18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576" y="2590894"/>
            <a:ext cx="778072" cy="372226"/>
          </a:xfrm>
          <a:prstGeom prst="rect">
            <a:avLst/>
          </a:prstGeom>
          <a:noFill/>
          <a:extLst>
            <a:ext uri="{909E8E84-426E-40DD-AFC4-6F175D3DCCD1}">
              <a14:hiddenFill xmlns:a14="http://schemas.microsoft.com/office/drawing/2010/main">
                <a:solidFill>
                  <a:srgbClr val="FFFFFF"/>
                </a:solidFill>
              </a14:hiddenFill>
            </a:ext>
          </a:extLst>
        </p:spPr>
      </p:pic>
      <p:sp>
        <p:nvSpPr>
          <p:cNvPr id="24" name="Title 1">
            <a:extLst>
              <a:ext uri="{FF2B5EF4-FFF2-40B4-BE49-F238E27FC236}">
                <a16:creationId xmlns:a16="http://schemas.microsoft.com/office/drawing/2014/main" id="{87C6B8BF-647B-6DBD-C73A-A79D0CD4858D}"/>
              </a:ext>
            </a:extLst>
          </p:cNvPr>
          <p:cNvSpPr>
            <a:spLocks noGrp="1"/>
          </p:cNvSpPr>
          <p:nvPr>
            <p:ph type="title"/>
          </p:nvPr>
        </p:nvSpPr>
        <p:spPr/>
        <p:txBody>
          <a:bodyPr/>
          <a:lstStyle/>
          <a:p>
            <a:r>
              <a:rPr lang="en-US"/>
              <a:t>Software-managed Memory Tiering</a:t>
            </a:r>
          </a:p>
        </p:txBody>
      </p:sp>
      <p:sp>
        <p:nvSpPr>
          <p:cNvPr id="14" name="Slide Number Placeholder 13">
            <a:extLst>
              <a:ext uri="{FF2B5EF4-FFF2-40B4-BE49-F238E27FC236}">
                <a16:creationId xmlns:a16="http://schemas.microsoft.com/office/drawing/2014/main" id="{64158BB2-D685-37C3-744F-997817CC5557}"/>
              </a:ext>
            </a:extLst>
          </p:cNvPr>
          <p:cNvSpPr>
            <a:spLocks noGrp="1"/>
          </p:cNvSpPr>
          <p:nvPr>
            <p:ph type="sldNum" sz="quarter" idx="4"/>
          </p:nvPr>
        </p:nvSpPr>
        <p:spPr>
          <a:xfrm>
            <a:off x="8610600" y="6356350"/>
            <a:ext cx="2743200" cy="365125"/>
          </a:xfrm>
          <a:prstGeom prst="rect">
            <a:avLst/>
          </a:prstGeom>
        </p:spPr>
        <p:txBody>
          <a:bodyPr anchor="ctr"/>
          <a:lstStyle>
            <a:defPPr>
              <a:defRPr lang="en-US"/>
            </a:defPPr>
            <a:lvl1pPr marL="0" algn="r" defTabSz="914400" rtl="0" eaLnBrk="1" latinLnBrk="0" hangingPunct="1">
              <a:defRPr sz="1200" kern="1200">
                <a:solidFill>
                  <a:schemeClr val="tx1">
                    <a:lumMod val="50000"/>
                    <a:lumOff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mtClean="0"/>
              <a:pPr/>
              <a:t>5</a:t>
            </a:fld>
            <a:endParaRPr lang="en-US"/>
          </a:p>
        </p:txBody>
      </p:sp>
      <p:sp>
        <p:nvSpPr>
          <p:cNvPr id="2" name="TextBox 1">
            <a:extLst>
              <a:ext uri="{FF2B5EF4-FFF2-40B4-BE49-F238E27FC236}">
                <a16:creationId xmlns:a16="http://schemas.microsoft.com/office/drawing/2014/main" id="{30DDA23A-051A-76CF-F2C6-C84223C96C54}"/>
              </a:ext>
            </a:extLst>
          </p:cNvPr>
          <p:cNvSpPr txBox="1"/>
          <p:nvPr/>
        </p:nvSpPr>
        <p:spPr>
          <a:xfrm>
            <a:off x="0" y="6492240"/>
            <a:ext cx="1188720" cy="365760"/>
          </a:xfrm>
          <a:prstGeom prst="rect">
            <a:avLst/>
          </a:prstGeom>
          <a:solidFill>
            <a:schemeClr val="bg1">
              <a:lumMod val="85000"/>
            </a:schemeClr>
          </a:solidFill>
        </p:spPr>
        <p:txBody>
          <a:bodyPr wrap="square" lIns="91440" tIns="45720" rIns="91440" bIns="45720" rtlCol="0" anchor="t">
            <a:spAutoFit/>
          </a:bodyPr>
          <a:lstStyle/>
          <a:p>
            <a:r>
              <a:rPr lang="en-US">
                <a:latin typeface="Segoe UI"/>
                <a:cs typeface="Segoe UI"/>
              </a:rPr>
              <a:t>Overview</a:t>
            </a:r>
            <a:endParaRPr lang="en-US"/>
          </a:p>
        </p:txBody>
      </p:sp>
    </p:spTree>
    <p:extLst>
      <p:ext uri="{BB962C8B-B14F-4D97-AF65-F5344CB8AC3E}">
        <p14:creationId xmlns:p14="http://schemas.microsoft.com/office/powerpoint/2010/main" val="21702916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CFACB0-46DB-91A2-54AB-C78A5D849E3D}"/>
            </a:ext>
          </a:extLst>
        </p:cNvPr>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FA8A4BC5-68FD-CFBE-7D1B-62936003BB60}"/>
              </a:ext>
            </a:extLst>
          </p:cNvPr>
          <p:cNvGraphicFramePr>
            <a:graphicFrameLocks noGrp="1"/>
          </p:cNvGraphicFramePr>
          <p:nvPr/>
        </p:nvGraphicFramePr>
        <p:xfrm>
          <a:off x="1527175" y="1965960"/>
          <a:ext cx="3025776" cy="1463040"/>
        </p:xfrm>
        <a:graphic>
          <a:graphicData uri="http://schemas.openxmlformats.org/drawingml/2006/table">
            <a:tbl>
              <a:tblPr firstRow="1" bandRow="1">
                <a:tableStyleId>{5940675A-B579-460E-94D1-54222C63F5DA}</a:tableStyleId>
              </a:tblPr>
              <a:tblGrid>
                <a:gridCol w="504296">
                  <a:extLst>
                    <a:ext uri="{9D8B030D-6E8A-4147-A177-3AD203B41FA5}">
                      <a16:colId xmlns:a16="http://schemas.microsoft.com/office/drawing/2014/main" val="477612998"/>
                    </a:ext>
                  </a:extLst>
                </a:gridCol>
                <a:gridCol w="504296">
                  <a:extLst>
                    <a:ext uri="{9D8B030D-6E8A-4147-A177-3AD203B41FA5}">
                      <a16:colId xmlns:a16="http://schemas.microsoft.com/office/drawing/2014/main" val="3116682811"/>
                    </a:ext>
                  </a:extLst>
                </a:gridCol>
                <a:gridCol w="504296">
                  <a:extLst>
                    <a:ext uri="{9D8B030D-6E8A-4147-A177-3AD203B41FA5}">
                      <a16:colId xmlns:a16="http://schemas.microsoft.com/office/drawing/2014/main" val="1130038023"/>
                    </a:ext>
                  </a:extLst>
                </a:gridCol>
                <a:gridCol w="504296">
                  <a:extLst>
                    <a:ext uri="{9D8B030D-6E8A-4147-A177-3AD203B41FA5}">
                      <a16:colId xmlns:a16="http://schemas.microsoft.com/office/drawing/2014/main" val="2340234092"/>
                    </a:ext>
                  </a:extLst>
                </a:gridCol>
                <a:gridCol w="504296">
                  <a:extLst>
                    <a:ext uri="{9D8B030D-6E8A-4147-A177-3AD203B41FA5}">
                      <a16:colId xmlns:a16="http://schemas.microsoft.com/office/drawing/2014/main" val="369925797"/>
                    </a:ext>
                  </a:extLst>
                </a:gridCol>
                <a:gridCol w="504296">
                  <a:extLst>
                    <a:ext uri="{9D8B030D-6E8A-4147-A177-3AD203B41FA5}">
                      <a16:colId xmlns:a16="http://schemas.microsoft.com/office/drawing/2014/main" val="1147166506"/>
                    </a:ext>
                  </a:extLst>
                </a:gridCol>
              </a:tblGrid>
              <a:tr h="353030">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extLst>
                  <a:ext uri="{0D108BD9-81ED-4DB2-BD59-A6C34878D82A}">
                    <a16:rowId xmlns:a16="http://schemas.microsoft.com/office/drawing/2014/main" val="1467420592"/>
                  </a:ext>
                </a:extLst>
              </a:tr>
              <a:tr h="353030">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tc>
                  <a:txBody>
                    <a:bodyPr/>
                    <a:lstStyle/>
                    <a:p>
                      <a:endParaRPr lang="en-US"/>
                    </a:p>
                  </a:txBody>
                  <a:tcPr>
                    <a:solidFill>
                      <a:schemeClr val="accent1">
                        <a:lumMod val="20000"/>
                        <a:lumOff val="80000"/>
                      </a:schemeClr>
                    </a:solidFill>
                  </a:tcPr>
                </a:tc>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extLst>
                  <a:ext uri="{0D108BD9-81ED-4DB2-BD59-A6C34878D82A}">
                    <a16:rowId xmlns:a16="http://schemas.microsoft.com/office/drawing/2014/main" val="3756962783"/>
                  </a:ext>
                </a:extLst>
              </a:tr>
              <a:tr h="353030">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tc>
                  <a:txBody>
                    <a:bodyPr/>
                    <a:lstStyle/>
                    <a:p>
                      <a:endParaRPr lang="en-US"/>
                    </a:p>
                  </a:txBody>
                  <a:tcPr>
                    <a:solidFill>
                      <a:schemeClr val="accent1">
                        <a:lumMod val="20000"/>
                        <a:lumOff val="80000"/>
                      </a:schemeClr>
                    </a:solidFill>
                  </a:tcPr>
                </a:tc>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extLst>
                  <a:ext uri="{0D108BD9-81ED-4DB2-BD59-A6C34878D82A}">
                    <a16:rowId xmlns:a16="http://schemas.microsoft.com/office/drawing/2014/main" val="3917021020"/>
                  </a:ext>
                </a:extLst>
              </a:tr>
              <a:tr h="353030">
                <a:tc>
                  <a:txBody>
                    <a:bodyPr/>
                    <a:lstStyle/>
                    <a:p>
                      <a:endParaRPr lang="en-US"/>
                    </a:p>
                  </a:txBody>
                  <a:tcPr>
                    <a:solidFill>
                      <a:schemeClr val="bg1">
                        <a:lumMod val="95000"/>
                      </a:schemeClr>
                    </a:solidFill>
                  </a:tcPr>
                </a:tc>
                <a:tc>
                  <a:txBody>
                    <a:bodyPr/>
                    <a:lstStyle/>
                    <a:p>
                      <a:endParaRPr lang="en-US"/>
                    </a:p>
                  </a:txBody>
                  <a:tcPr>
                    <a:solidFill>
                      <a:schemeClr val="accent1">
                        <a:lumMod val="20000"/>
                        <a:lumOff val="80000"/>
                      </a:schemeClr>
                    </a:solidFill>
                  </a:tcPr>
                </a:tc>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extLst>
                  <a:ext uri="{0D108BD9-81ED-4DB2-BD59-A6C34878D82A}">
                    <a16:rowId xmlns:a16="http://schemas.microsoft.com/office/drawing/2014/main" val="1488675411"/>
                  </a:ext>
                </a:extLst>
              </a:tr>
            </a:tbl>
          </a:graphicData>
        </a:graphic>
      </p:graphicFrame>
      <p:graphicFrame>
        <p:nvGraphicFramePr>
          <p:cNvPr id="5" name="Table 4">
            <a:extLst>
              <a:ext uri="{FF2B5EF4-FFF2-40B4-BE49-F238E27FC236}">
                <a16:creationId xmlns:a16="http://schemas.microsoft.com/office/drawing/2014/main" id="{B2BF1A89-0664-C6E7-DEF1-D59C72BD3B0B}"/>
              </a:ext>
            </a:extLst>
          </p:cNvPr>
          <p:cNvGraphicFramePr>
            <a:graphicFrameLocks noGrp="1"/>
          </p:cNvGraphicFramePr>
          <p:nvPr/>
        </p:nvGraphicFramePr>
        <p:xfrm>
          <a:off x="1527175" y="4390073"/>
          <a:ext cx="3025776" cy="1463040"/>
        </p:xfrm>
        <a:graphic>
          <a:graphicData uri="http://schemas.openxmlformats.org/drawingml/2006/table">
            <a:tbl>
              <a:tblPr firstRow="1" bandRow="1">
                <a:tableStyleId>{5940675A-B579-460E-94D1-54222C63F5DA}</a:tableStyleId>
              </a:tblPr>
              <a:tblGrid>
                <a:gridCol w="504296">
                  <a:extLst>
                    <a:ext uri="{9D8B030D-6E8A-4147-A177-3AD203B41FA5}">
                      <a16:colId xmlns:a16="http://schemas.microsoft.com/office/drawing/2014/main" val="477612998"/>
                    </a:ext>
                  </a:extLst>
                </a:gridCol>
                <a:gridCol w="504296">
                  <a:extLst>
                    <a:ext uri="{9D8B030D-6E8A-4147-A177-3AD203B41FA5}">
                      <a16:colId xmlns:a16="http://schemas.microsoft.com/office/drawing/2014/main" val="3116682811"/>
                    </a:ext>
                  </a:extLst>
                </a:gridCol>
                <a:gridCol w="504296">
                  <a:extLst>
                    <a:ext uri="{9D8B030D-6E8A-4147-A177-3AD203B41FA5}">
                      <a16:colId xmlns:a16="http://schemas.microsoft.com/office/drawing/2014/main" val="1130038023"/>
                    </a:ext>
                  </a:extLst>
                </a:gridCol>
                <a:gridCol w="504296">
                  <a:extLst>
                    <a:ext uri="{9D8B030D-6E8A-4147-A177-3AD203B41FA5}">
                      <a16:colId xmlns:a16="http://schemas.microsoft.com/office/drawing/2014/main" val="2340234092"/>
                    </a:ext>
                  </a:extLst>
                </a:gridCol>
                <a:gridCol w="504296">
                  <a:extLst>
                    <a:ext uri="{9D8B030D-6E8A-4147-A177-3AD203B41FA5}">
                      <a16:colId xmlns:a16="http://schemas.microsoft.com/office/drawing/2014/main" val="369925797"/>
                    </a:ext>
                  </a:extLst>
                </a:gridCol>
                <a:gridCol w="504296">
                  <a:extLst>
                    <a:ext uri="{9D8B030D-6E8A-4147-A177-3AD203B41FA5}">
                      <a16:colId xmlns:a16="http://schemas.microsoft.com/office/drawing/2014/main" val="1147166506"/>
                    </a:ext>
                  </a:extLst>
                </a:gridCol>
              </a:tblGrid>
              <a:tr h="353030">
                <a:tc>
                  <a:txBody>
                    <a:bodyPr/>
                    <a:lstStyle/>
                    <a:p>
                      <a:endParaRPr lang="en-US"/>
                    </a:p>
                  </a:txBody>
                  <a:tcPr>
                    <a:solidFill>
                      <a:schemeClr val="bg1">
                        <a:lumMod val="95000"/>
                      </a:schemeClr>
                    </a:solidFill>
                  </a:tcPr>
                </a:tc>
                <a:tc>
                  <a:txBody>
                    <a:bodyPr/>
                    <a:lstStyle/>
                    <a:p>
                      <a:endParaRPr lang="en-US"/>
                    </a:p>
                  </a:txBody>
                  <a:tcPr>
                    <a:solidFill>
                      <a:schemeClr val="accent2"/>
                    </a:solidFill>
                  </a:tcPr>
                </a:tc>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extLst>
                  <a:ext uri="{0D108BD9-81ED-4DB2-BD59-A6C34878D82A}">
                    <a16:rowId xmlns:a16="http://schemas.microsoft.com/office/drawing/2014/main" val="1467420592"/>
                  </a:ext>
                </a:extLst>
              </a:tr>
              <a:tr h="353030">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tc>
                  <a:txBody>
                    <a:bodyPr/>
                    <a:lstStyle/>
                    <a:p>
                      <a:endParaRPr lang="en-US"/>
                    </a:p>
                  </a:txBody>
                  <a:tcPr>
                    <a:solidFill>
                      <a:schemeClr val="accent2"/>
                    </a:solidFill>
                  </a:tcPr>
                </a:tc>
                <a:tc>
                  <a:txBody>
                    <a:bodyPr/>
                    <a:lstStyle/>
                    <a:p>
                      <a:endParaRPr lang="en-US"/>
                    </a:p>
                  </a:txBody>
                  <a:tcPr>
                    <a:solidFill>
                      <a:schemeClr val="accent2"/>
                    </a:solidFill>
                  </a:tcPr>
                </a:tc>
                <a:tc>
                  <a:txBody>
                    <a:bodyPr/>
                    <a:lstStyle/>
                    <a:p>
                      <a:endParaRPr lang="en-US"/>
                    </a:p>
                  </a:txBody>
                  <a:tcPr>
                    <a:solidFill>
                      <a:schemeClr val="bg1">
                        <a:lumMod val="95000"/>
                      </a:schemeClr>
                    </a:solidFill>
                  </a:tcPr>
                </a:tc>
                <a:extLst>
                  <a:ext uri="{0D108BD9-81ED-4DB2-BD59-A6C34878D82A}">
                    <a16:rowId xmlns:a16="http://schemas.microsoft.com/office/drawing/2014/main" val="3756962783"/>
                  </a:ext>
                </a:extLst>
              </a:tr>
              <a:tr h="353030">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extLst>
                  <a:ext uri="{0D108BD9-81ED-4DB2-BD59-A6C34878D82A}">
                    <a16:rowId xmlns:a16="http://schemas.microsoft.com/office/drawing/2014/main" val="3917021020"/>
                  </a:ext>
                </a:extLst>
              </a:tr>
              <a:tr h="353030">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tc>
                  <a:txBody>
                    <a:bodyPr/>
                    <a:lstStyle/>
                    <a:p>
                      <a:endParaRPr lang="en-US"/>
                    </a:p>
                  </a:txBody>
                  <a:tcPr>
                    <a:solidFill>
                      <a:schemeClr val="accent2"/>
                    </a:solidFill>
                  </a:tcPr>
                </a:tc>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extLst>
                  <a:ext uri="{0D108BD9-81ED-4DB2-BD59-A6C34878D82A}">
                    <a16:rowId xmlns:a16="http://schemas.microsoft.com/office/drawing/2014/main" val="1488675411"/>
                  </a:ext>
                </a:extLst>
              </a:tr>
            </a:tbl>
          </a:graphicData>
        </a:graphic>
      </p:graphicFrame>
      <p:sp>
        <p:nvSpPr>
          <p:cNvPr id="7" name="Arrow: Curved Right 6">
            <a:extLst>
              <a:ext uri="{FF2B5EF4-FFF2-40B4-BE49-F238E27FC236}">
                <a16:creationId xmlns:a16="http://schemas.microsoft.com/office/drawing/2014/main" id="{EEBC36FA-84E4-84D0-619B-F821D4BAC1FD}"/>
              </a:ext>
            </a:extLst>
          </p:cNvPr>
          <p:cNvSpPr/>
          <p:nvPr/>
        </p:nvSpPr>
        <p:spPr>
          <a:xfrm rot="10800000">
            <a:off x="4040726" y="3200759"/>
            <a:ext cx="876300" cy="1767125"/>
          </a:xfrm>
          <a:prstGeom prst="curvedRightArrow">
            <a:avLst>
              <a:gd name="adj1" fmla="val 0"/>
              <a:gd name="adj2" fmla="val 21513"/>
              <a:gd name="adj3" fmla="val 16304"/>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a:extLst>
              <a:ext uri="{FF2B5EF4-FFF2-40B4-BE49-F238E27FC236}">
                <a16:creationId xmlns:a16="http://schemas.microsoft.com/office/drawing/2014/main" id="{A66C0D75-B518-F67A-618B-CE1697234FE6}"/>
              </a:ext>
            </a:extLst>
          </p:cNvPr>
          <p:cNvSpPr txBox="1"/>
          <p:nvPr/>
        </p:nvSpPr>
        <p:spPr>
          <a:xfrm>
            <a:off x="2095092" y="3429000"/>
            <a:ext cx="2091406" cy="400110"/>
          </a:xfrm>
          <a:prstGeom prst="rect">
            <a:avLst/>
          </a:prstGeom>
          <a:noFill/>
        </p:spPr>
        <p:txBody>
          <a:bodyPr wrap="none" rtlCol="0">
            <a:spAutoFit/>
          </a:bodyPr>
          <a:lstStyle/>
          <a:p>
            <a:r>
              <a:rPr lang="en-IN" sz="2000">
                <a:latin typeface="Segoe UI" panose="020B0502040204020203" pitchFamily="34" charset="0"/>
                <a:cs typeface="Segoe UI" panose="020B0502040204020203" pitchFamily="34" charset="0"/>
              </a:rPr>
              <a:t>Fast memory tier</a:t>
            </a:r>
            <a:endParaRPr lang="en-US" sz="2000">
              <a:latin typeface="Segoe UI" panose="020B0502040204020203" pitchFamily="34" charset="0"/>
              <a:cs typeface="Segoe UI" panose="020B0502040204020203" pitchFamily="34" charset="0"/>
            </a:endParaRPr>
          </a:p>
        </p:txBody>
      </p:sp>
      <p:sp>
        <p:nvSpPr>
          <p:cNvPr id="12" name="TextBox 11">
            <a:extLst>
              <a:ext uri="{FF2B5EF4-FFF2-40B4-BE49-F238E27FC236}">
                <a16:creationId xmlns:a16="http://schemas.microsoft.com/office/drawing/2014/main" id="{56CDADD8-2CB2-C63F-CB32-C735E1FD39CA}"/>
              </a:ext>
            </a:extLst>
          </p:cNvPr>
          <p:cNvSpPr txBox="1"/>
          <p:nvPr/>
        </p:nvSpPr>
        <p:spPr>
          <a:xfrm>
            <a:off x="2095092" y="5923597"/>
            <a:ext cx="2185855" cy="400110"/>
          </a:xfrm>
          <a:prstGeom prst="rect">
            <a:avLst/>
          </a:prstGeom>
          <a:noFill/>
        </p:spPr>
        <p:txBody>
          <a:bodyPr wrap="none" rtlCol="0">
            <a:spAutoFit/>
          </a:bodyPr>
          <a:lstStyle/>
          <a:p>
            <a:r>
              <a:rPr lang="en-IN" sz="2000">
                <a:latin typeface="Segoe UI" panose="020B0502040204020203" pitchFamily="34" charset="0"/>
                <a:cs typeface="Segoe UI" panose="020B0502040204020203" pitchFamily="34" charset="0"/>
              </a:rPr>
              <a:t>Slow memory tier</a:t>
            </a:r>
            <a:endParaRPr lang="en-US" sz="2000">
              <a:latin typeface="Segoe UI" panose="020B0502040204020203" pitchFamily="34" charset="0"/>
              <a:cs typeface="Segoe UI" panose="020B0502040204020203" pitchFamily="34" charset="0"/>
            </a:endParaRPr>
          </a:p>
        </p:txBody>
      </p:sp>
      <p:sp>
        <p:nvSpPr>
          <p:cNvPr id="13" name="TextBox 12">
            <a:extLst>
              <a:ext uri="{FF2B5EF4-FFF2-40B4-BE49-F238E27FC236}">
                <a16:creationId xmlns:a16="http://schemas.microsoft.com/office/drawing/2014/main" id="{8BF229FE-F76B-1F37-F15B-EA45C88A204F}"/>
              </a:ext>
            </a:extLst>
          </p:cNvPr>
          <p:cNvSpPr txBox="1"/>
          <p:nvPr/>
        </p:nvSpPr>
        <p:spPr>
          <a:xfrm>
            <a:off x="30834" y="3343568"/>
            <a:ext cx="1223605" cy="646331"/>
          </a:xfrm>
          <a:prstGeom prst="rect">
            <a:avLst/>
          </a:prstGeom>
          <a:noFill/>
        </p:spPr>
        <p:txBody>
          <a:bodyPr wrap="none" rtlCol="0">
            <a:spAutoFit/>
          </a:bodyPr>
          <a:lstStyle/>
          <a:p>
            <a:r>
              <a:rPr lang="en-IN">
                <a:latin typeface="Segoe UI" panose="020B0502040204020203" pitchFamily="34" charset="0"/>
                <a:cs typeface="Segoe UI" panose="020B0502040204020203" pitchFamily="34" charset="0"/>
              </a:rPr>
              <a:t>Cold page</a:t>
            </a:r>
          </a:p>
          <a:p>
            <a:r>
              <a:rPr lang="en-IN">
                <a:latin typeface="Segoe UI" panose="020B0502040204020203" pitchFamily="34" charset="0"/>
                <a:cs typeface="Segoe UI" panose="020B0502040204020203" pitchFamily="34" charset="0"/>
              </a:rPr>
              <a:t>demotion</a:t>
            </a:r>
            <a:endParaRPr lang="en-US">
              <a:latin typeface="Segoe UI" panose="020B0502040204020203" pitchFamily="34" charset="0"/>
              <a:cs typeface="Segoe UI" panose="020B0502040204020203" pitchFamily="34" charset="0"/>
            </a:endParaRPr>
          </a:p>
        </p:txBody>
      </p:sp>
      <p:sp>
        <p:nvSpPr>
          <p:cNvPr id="3" name="TextBox 2">
            <a:extLst>
              <a:ext uri="{FF2B5EF4-FFF2-40B4-BE49-F238E27FC236}">
                <a16:creationId xmlns:a16="http://schemas.microsoft.com/office/drawing/2014/main" id="{72E3C827-C9C6-68FD-7287-A19420E49CC6}"/>
              </a:ext>
            </a:extLst>
          </p:cNvPr>
          <p:cNvSpPr txBox="1"/>
          <p:nvPr/>
        </p:nvSpPr>
        <p:spPr>
          <a:xfrm>
            <a:off x="6096000" y="1625084"/>
            <a:ext cx="5374175" cy="851297"/>
          </a:xfrm>
          <a:prstGeom prst="roundRect">
            <a:avLst/>
          </a:prstGeom>
          <a:solidFill>
            <a:schemeClr val="accent6">
              <a:lumMod val="20000"/>
              <a:lumOff val="80000"/>
            </a:schemeClr>
          </a:solidFill>
          <a:ln>
            <a:noFill/>
          </a:ln>
          <a:effectLst>
            <a:outerShdw blurRad="50800" dist="38100" dir="2700000" algn="tl" rotWithShape="0">
              <a:prstClr val="black">
                <a:alpha val="40000"/>
              </a:prstClr>
            </a:outerShdw>
          </a:effectLst>
        </p:spPr>
        <p:txBody>
          <a:bodyPr wrap="square" rtlCol="0">
            <a:spAutoFit/>
          </a:bodyPr>
          <a:lstStyle/>
          <a:p>
            <a:pPr algn="ctr"/>
            <a:r>
              <a:rPr lang="en-IN" sz="2200" b="1">
                <a:latin typeface="Segoe UI" panose="020B0502040204020203" pitchFamily="34" charset="0"/>
                <a:cs typeface="Segoe UI" panose="020B0502040204020203" pitchFamily="34" charset="0"/>
              </a:rPr>
              <a:t>Goal</a:t>
            </a:r>
            <a:r>
              <a:rPr lang="en-IN" sz="2200">
                <a:latin typeface="Segoe UI" panose="020B0502040204020203" pitchFamily="34" charset="0"/>
                <a:cs typeface="Segoe UI" panose="020B0502040204020203" pitchFamily="34" charset="0"/>
              </a:rPr>
              <a:t>: </a:t>
            </a:r>
            <a:r>
              <a:rPr lang="en-US" sz="2200">
                <a:latin typeface="Segoe UI" panose="020B0502040204020203" pitchFamily="34" charset="0"/>
                <a:cs typeface="Segoe UI" panose="020B0502040204020203" pitchFamily="34" charset="0"/>
              </a:rPr>
              <a:t>Maximize app. performance by reducing accesses to </a:t>
            </a:r>
            <a:r>
              <a:rPr lang="en-US" sz="2200" i="1">
                <a:latin typeface="Segoe UI" panose="020B0502040204020203" pitchFamily="34" charset="0"/>
                <a:cs typeface="Segoe UI" panose="020B0502040204020203" pitchFamily="34" charset="0"/>
              </a:rPr>
              <a:t>slow</a:t>
            </a:r>
            <a:r>
              <a:rPr lang="en-US" sz="2200">
                <a:latin typeface="Segoe UI" panose="020B0502040204020203" pitchFamily="34" charset="0"/>
                <a:cs typeface="Segoe UI" panose="020B0502040204020203" pitchFamily="34" charset="0"/>
              </a:rPr>
              <a:t> memory tier </a:t>
            </a:r>
            <a:endParaRPr lang="en-IN" sz="2200">
              <a:latin typeface="Segoe UI" panose="020B0502040204020203" pitchFamily="34" charset="0"/>
              <a:cs typeface="Segoe UI" panose="020B0502040204020203" pitchFamily="34" charset="0"/>
            </a:endParaRPr>
          </a:p>
        </p:txBody>
      </p:sp>
      <p:pic>
        <p:nvPicPr>
          <p:cNvPr id="19" name="Picture 18" descr="A group of blue and silver computer parts&#10;&#10;Description automatically generated">
            <a:extLst>
              <a:ext uri="{FF2B5EF4-FFF2-40B4-BE49-F238E27FC236}">
                <a16:creationId xmlns:a16="http://schemas.microsoft.com/office/drawing/2014/main" id="{B79AADAC-8150-D529-E84A-46E96D2D3F99}"/>
              </a:ext>
            </a:extLst>
          </p:cNvPr>
          <p:cNvPicPr>
            <a:picLocks noChangeAspect="1"/>
          </p:cNvPicPr>
          <p:nvPr/>
        </p:nvPicPr>
        <p:blipFill>
          <a:blip r:embed="rId2"/>
          <a:srcRect l="9016" t="9776" r="9024" b="14743"/>
          <a:stretch/>
        </p:blipFill>
        <p:spPr>
          <a:xfrm flipH="1">
            <a:off x="568466" y="4370347"/>
            <a:ext cx="787182" cy="668279"/>
          </a:xfrm>
          <a:prstGeom prst="rect">
            <a:avLst/>
          </a:prstGeom>
        </p:spPr>
      </p:pic>
      <p:pic>
        <p:nvPicPr>
          <p:cNvPr id="20" name="Picture 19" descr="Samsung Electronics Introduces Industry's First 512GB CXL Memory Module |  Samsung Semiconductor Global">
            <a:extLst>
              <a:ext uri="{FF2B5EF4-FFF2-40B4-BE49-F238E27FC236}">
                <a16:creationId xmlns:a16="http://schemas.microsoft.com/office/drawing/2014/main" id="{AE143CD0-EBFA-2FC4-9536-8D18F0C609A5}"/>
              </a:ext>
            </a:extLst>
          </p:cNvPr>
          <p:cNvPicPr>
            <a:picLocks noChangeAspect="1"/>
          </p:cNvPicPr>
          <p:nvPr/>
        </p:nvPicPr>
        <p:blipFill>
          <a:blip r:embed="rId3"/>
          <a:stretch>
            <a:fillRect/>
          </a:stretch>
        </p:blipFill>
        <p:spPr>
          <a:xfrm flipH="1">
            <a:off x="409591" y="5089181"/>
            <a:ext cx="1104931" cy="763932"/>
          </a:xfrm>
          <a:prstGeom prst="rect">
            <a:avLst/>
          </a:prstGeom>
        </p:spPr>
      </p:pic>
      <p:pic>
        <p:nvPicPr>
          <p:cNvPr id="21" name="Picture 2" descr="What Is DIMM? | Enterprise Storage Forum">
            <a:extLst>
              <a:ext uri="{FF2B5EF4-FFF2-40B4-BE49-F238E27FC236}">
                <a16:creationId xmlns:a16="http://schemas.microsoft.com/office/drawing/2014/main" id="{2134C454-FFA9-9490-2E64-5388FDAC97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576" y="2590894"/>
            <a:ext cx="778072" cy="372226"/>
          </a:xfrm>
          <a:prstGeom prst="rect">
            <a:avLst/>
          </a:prstGeom>
          <a:noFill/>
          <a:extLst>
            <a:ext uri="{909E8E84-426E-40DD-AFC4-6F175D3DCCD1}">
              <a14:hiddenFill xmlns:a14="http://schemas.microsoft.com/office/drawing/2010/main">
                <a:solidFill>
                  <a:srgbClr val="FFFFFF"/>
                </a:solidFill>
              </a14:hiddenFill>
            </a:ext>
          </a:extLst>
        </p:spPr>
      </p:pic>
      <p:sp>
        <p:nvSpPr>
          <p:cNvPr id="6" name="Arrow: Curved Right 5">
            <a:extLst>
              <a:ext uri="{FF2B5EF4-FFF2-40B4-BE49-F238E27FC236}">
                <a16:creationId xmlns:a16="http://schemas.microsoft.com/office/drawing/2014/main" id="{3BF4F5E2-6116-7D84-FF47-4FEEB1159D79}"/>
              </a:ext>
            </a:extLst>
          </p:cNvPr>
          <p:cNvSpPr/>
          <p:nvPr/>
        </p:nvSpPr>
        <p:spPr>
          <a:xfrm>
            <a:off x="1163100" y="3262075"/>
            <a:ext cx="876300" cy="1767125"/>
          </a:xfrm>
          <a:prstGeom prst="curvedRightArrow">
            <a:avLst>
              <a:gd name="adj1" fmla="val 0"/>
              <a:gd name="adj2" fmla="val 21513"/>
              <a:gd name="adj3" fmla="val 16304"/>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Title 1">
            <a:extLst>
              <a:ext uri="{FF2B5EF4-FFF2-40B4-BE49-F238E27FC236}">
                <a16:creationId xmlns:a16="http://schemas.microsoft.com/office/drawing/2014/main" id="{F32AFDCE-2EED-6D06-9FAE-A0147281BFE4}"/>
              </a:ext>
            </a:extLst>
          </p:cNvPr>
          <p:cNvSpPr>
            <a:spLocks noGrp="1"/>
          </p:cNvSpPr>
          <p:nvPr>
            <p:ph type="title"/>
          </p:nvPr>
        </p:nvSpPr>
        <p:spPr/>
        <p:txBody>
          <a:bodyPr/>
          <a:lstStyle/>
          <a:p>
            <a:r>
              <a:rPr lang="en-US"/>
              <a:t>Software-managed Memory Tiering</a:t>
            </a:r>
          </a:p>
        </p:txBody>
      </p:sp>
      <p:sp>
        <p:nvSpPr>
          <p:cNvPr id="14" name="Slide Number Placeholder 13">
            <a:extLst>
              <a:ext uri="{FF2B5EF4-FFF2-40B4-BE49-F238E27FC236}">
                <a16:creationId xmlns:a16="http://schemas.microsoft.com/office/drawing/2014/main" id="{A786F661-A548-7D57-C51F-0BAA4499D570}"/>
              </a:ext>
            </a:extLst>
          </p:cNvPr>
          <p:cNvSpPr>
            <a:spLocks noGrp="1"/>
          </p:cNvSpPr>
          <p:nvPr>
            <p:ph type="sldNum" sz="quarter" idx="4"/>
          </p:nvPr>
        </p:nvSpPr>
        <p:spPr>
          <a:xfrm>
            <a:off x="8610600" y="6356350"/>
            <a:ext cx="2743200" cy="365125"/>
          </a:xfrm>
          <a:prstGeom prst="rect">
            <a:avLst/>
          </a:prstGeom>
        </p:spPr>
        <p:txBody>
          <a:bodyPr anchor="ctr"/>
          <a:lstStyle>
            <a:defPPr>
              <a:defRPr lang="en-US"/>
            </a:defPPr>
            <a:lvl1pPr marL="0" algn="r" defTabSz="914400" rtl="0" eaLnBrk="1" latinLnBrk="0" hangingPunct="1">
              <a:defRPr sz="1200" kern="1200">
                <a:solidFill>
                  <a:schemeClr val="tx1">
                    <a:lumMod val="50000"/>
                    <a:lumOff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mtClean="0"/>
              <a:pPr/>
              <a:t>6</a:t>
            </a:fld>
            <a:endParaRPr lang="en-US"/>
          </a:p>
        </p:txBody>
      </p:sp>
      <p:sp>
        <p:nvSpPr>
          <p:cNvPr id="16" name="TextBox 15">
            <a:extLst>
              <a:ext uri="{FF2B5EF4-FFF2-40B4-BE49-F238E27FC236}">
                <a16:creationId xmlns:a16="http://schemas.microsoft.com/office/drawing/2014/main" id="{D1F65C24-7E59-4BBA-ED09-51B43B4DBD6F}"/>
              </a:ext>
            </a:extLst>
          </p:cNvPr>
          <p:cNvSpPr txBox="1"/>
          <p:nvPr/>
        </p:nvSpPr>
        <p:spPr>
          <a:xfrm>
            <a:off x="6581250" y="2815436"/>
            <a:ext cx="4403674" cy="851297"/>
          </a:xfrm>
          <a:prstGeom prst="roundRect">
            <a:avLst/>
          </a:prstGeom>
          <a:solidFill>
            <a:schemeClr val="accent4">
              <a:lumMod val="20000"/>
              <a:lumOff val="80000"/>
            </a:schemeClr>
          </a:solidFill>
          <a:ln>
            <a:noFill/>
          </a:ln>
          <a:effectLst>
            <a:outerShdw blurRad="50800" dist="38100" dir="2700000" algn="tl" rotWithShape="0">
              <a:prstClr val="black">
                <a:alpha val="40000"/>
              </a:prstClr>
            </a:outerShdw>
          </a:effectLst>
        </p:spPr>
        <p:txBody>
          <a:bodyPr wrap="square" rtlCol="0">
            <a:spAutoFit/>
          </a:bodyPr>
          <a:lstStyle/>
          <a:p>
            <a:pPr algn="ctr"/>
            <a:r>
              <a:rPr lang="en-US" sz="2200">
                <a:latin typeface="Segoe UI" panose="020B0502040204020203" pitchFamily="34" charset="0"/>
                <a:cs typeface="Segoe UI" panose="020B0502040204020203" pitchFamily="34" charset="0"/>
              </a:rPr>
              <a:t>Place </a:t>
            </a:r>
            <a:r>
              <a:rPr lang="en-US" sz="2200" b="1">
                <a:solidFill>
                  <a:srgbClr val="C00000"/>
                </a:solidFill>
                <a:latin typeface="Segoe UI" panose="020B0502040204020203" pitchFamily="34" charset="0"/>
                <a:cs typeface="Segoe UI" panose="020B0502040204020203" pitchFamily="34" charset="0"/>
              </a:rPr>
              <a:t>hot</a:t>
            </a:r>
            <a:r>
              <a:rPr lang="en-US" sz="2200">
                <a:latin typeface="Segoe UI" panose="020B0502040204020203" pitchFamily="34" charset="0"/>
                <a:cs typeface="Segoe UI" panose="020B0502040204020203" pitchFamily="34" charset="0"/>
              </a:rPr>
              <a:t> data in fast tiers</a:t>
            </a:r>
            <a:br>
              <a:rPr lang="en-US" sz="2200">
                <a:latin typeface="Segoe UI" panose="020B0502040204020203" pitchFamily="34" charset="0"/>
                <a:cs typeface="Segoe UI" panose="020B0502040204020203" pitchFamily="34" charset="0"/>
              </a:rPr>
            </a:br>
            <a:r>
              <a:rPr lang="en-US" sz="2200" b="1">
                <a:solidFill>
                  <a:srgbClr val="002060"/>
                </a:solidFill>
                <a:latin typeface="Segoe UI" panose="020B0502040204020203" pitchFamily="34" charset="0"/>
                <a:cs typeface="Segoe UI" panose="020B0502040204020203" pitchFamily="34" charset="0"/>
              </a:rPr>
              <a:t>cold</a:t>
            </a:r>
            <a:r>
              <a:rPr lang="en-US" sz="2200">
                <a:latin typeface="Segoe UI" panose="020B0502040204020203" pitchFamily="34" charset="0"/>
                <a:cs typeface="Segoe UI" panose="020B0502040204020203" pitchFamily="34" charset="0"/>
              </a:rPr>
              <a:t> data in slow tiers</a:t>
            </a:r>
            <a:endParaRPr lang="en-IN" sz="2200">
              <a:latin typeface="Segoe UI" panose="020B0502040204020203" pitchFamily="34" charset="0"/>
              <a:cs typeface="Segoe UI" panose="020B0502040204020203" pitchFamily="34" charset="0"/>
            </a:endParaRPr>
          </a:p>
        </p:txBody>
      </p:sp>
      <p:sp>
        <p:nvSpPr>
          <p:cNvPr id="2" name="TextBox 1">
            <a:extLst>
              <a:ext uri="{FF2B5EF4-FFF2-40B4-BE49-F238E27FC236}">
                <a16:creationId xmlns:a16="http://schemas.microsoft.com/office/drawing/2014/main" id="{C266B017-0DFC-0F29-837A-6D35DE4D038E}"/>
              </a:ext>
            </a:extLst>
          </p:cNvPr>
          <p:cNvSpPr txBox="1"/>
          <p:nvPr/>
        </p:nvSpPr>
        <p:spPr>
          <a:xfrm>
            <a:off x="0" y="6492240"/>
            <a:ext cx="1188720" cy="365760"/>
          </a:xfrm>
          <a:prstGeom prst="rect">
            <a:avLst/>
          </a:prstGeom>
          <a:solidFill>
            <a:schemeClr val="bg1">
              <a:lumMod val="85000"/>
            </a:schemeClr>
          </a:solidFill>
        </p:spPr>
        <p:txBody>
          <a:bodyPr wrap="square" lIns="91440" tIns="45720" rIns="91440" bIns="45720" rtlCol="0" anchor="t">
            <a:spAutoFit/>
          </a:bodyPr>
          <a:lstStyle/>
          <a:p>
            <a:r>
              <a:rPr lang="en-US">
                <a:latin typeface="Segoe UI"/>
                <a:cs typeface="Segoe UI"/>
              </a:rPr>
              <a:t>Overview</a:t>
            </a:r>
            <a:endParaRPr lang="en-US"/>
          </a:p>
        </p:txBody>
      </p:sp>
    </p:spTree>
    <p:extLst>
      <p:ext uri="{BB962C8B-B14F-4D97-AF65-F5344CB8AC3E}">
        <p14:creationId xmlns:p14="http://schemas.microsoft.com/office/powerpoint/2010/main" val="21438769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26679-8A69-1F01-F061-1E2C8A0632EE}"/>
            </a:ext>
          </a:extLst>
        </p:cNvPr>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9808802B-0F2F-D975-D490-9456428E0634}"/>
              </a:ext>
            </a:extLst>
          </p:cNvPr>
          <p:cNvGraphicFramePr>
            <a:graphicFrameLocks noGrp="1"/>
          </p:cNvGraphicFramePr>
          <p:nvPr/>
        </p:nvGraphicFramePr>
        <p:xfrm>
          <a:off x="1527175" y="1965960"/>
          <a:ext cx="3025776" cy="1463040"/>
        </p:xfrm>
        <a:graphic>
          <a:graphicData uri="http://schemas.openxmlformats.org/drawingml/2006/table">
            <a:tbl>
              <a:tblPr firstRow="1" bandRow="1">
                <a:tableStyleId>{5940675A-B579-460E-94D1-54222C63F5DA}</a:tableStyleId>
              </a:tblPr>
              <a:tblGrid>
                <a:gridCol w="504296">
                  <a:extLst>
                    <a:ext uri="{9D8B030D-6E8A-4147-A177-3AD203B41FA5}">
                      <a16:colId xmlns:a16="http://schemas.microsoft.com/office/drawing/2014/main" val="477612998"/>
                    </a:ext>
                  </a:extLst>
                </a:gridCol>
                <a:gridCol w="504296">
                  <a:extLst>
                    <a:ext uri="{9D8B030D-6E8A-4147-A177-3AD203B41FA5}">
                      <a16:colId xmlns:a16="http://schemas.microsoft.com/office/drawing/2014/main" val="3116682811"/>
                    </a:ext>
                  </a:extLst>
                </a:gridCol>
                <a:gridCol w="504296">
                  <a:extLst>
                    <a:ext uri="{9D8B030D-6E8A-4147-A177-3AD203B41FA5}">
                      <a16:colId xmlns:a16="http://schemas.microsoft.com/office/drawing/2014/main" val="1130038023"/>
                    </a:ext>
                  </a:extLst>
                </a:gridCol>
                <a:gridCol w="504296">
                  <a:extLst>
                    <a:ext uri="{9D8B030D-6E8A-4147-A177-3AD203B41FA5}">
                      <a16:colId xmlns:a16="http://schemas.microsoft.com/office/drawing/2014/main" val="2340234092"/>
                    </a:ext>
                  </a:extLst>
                </a:gridCol>
                <a:gridCol w="504296">
                  <a:extLst>
                    <a:ext uri="{9D8B030D-6E8A-4147-A177-3AD203B41FA5}">
                      <a16:colId xmlns:a16="http://schemas.microsoft.com/office/drawing/2014/main" val="369925797"/>
                    </a:ext>
                  </a:extLst>
                </a:gridCol>
                <a:gridCol w="504296">
                  <a:extLst>
                    <a:ext uri="{9D8B030D-6E8A-4147-A177-3AD203B41FA5}">
                      <a16:colId xmlns:a16="http://schemas.microsoft.com/office/drawing/2014/main" val="1147166506"/>
                    </a:ext>
                  </a:extLst>
                </a:gridCol>
              </a:tblGrid>
              <a:tr h="353030">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extLst>
                  <a:ext uri="{0D108BD9-81ED-4DB2-BD59-A6C34878D82A}">
                    <a16:rowId xmlns:a16="http://schemas.microsoft.com/office/drawing/2014/main" val="1467420592"/>
                  </a:ext>
                </a:extLst>
              </a:tr>
              <a:tr h="353030">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tc>
                  <a:txBody>
                    <a:bodyPr/>
                    <a:lstStyle/>
                    <a:p>
                      <a:endParaRPr lang="en-US"/>
                    </a:p>
                  </a:txBody>
                  <a:tcPr>
                    <a:solidFill>
                      <a:schemeClr val="accent1">
                        <a:lumMod val="20000"/>
                        <a:lumOff val="80000"/>
                      </a:schemeClr>
                    </a:solidFill>
                  </a:tcPr>
                </a:tc>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extLst>
                  <a:ext uri="{0D108BD9-81ED-4DB2-BD59-A6C34878D82A}">
                    <a16:rowId xmlns:a16="http://schemas.microsoft.com/office/drawing/2014/main" val="3756962783"/>
                  </a:ext>
                </a:extLst>
              </a:tr>
              <a:tr h="353030">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tc>
                  <a:txBody>
                    <a:bodyPr/>
                    <a:lstStyle/>
                    <a:p>
                      <a:endParaRPr lang="en-US"/>
                    </a:p>
                  </a:txBody>
                  <a:tcPr>
                    <a:solidFill>
                      <a:schemeClr val="accent1">
                        <a:lumMod val="20000"/>
                        <a:lumOff val="80000"/>
                      </a:schemeClr>
                    </a:solidFill>
                  </a:tcPr>
                </a:tc>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extLst>
                  <a:ext uri="{0D108BD9-81ED-4DB2-BD59-A6C34878D82A}">
                    <a16:rowId xmlns:a16="http://schemas.microsoft.com/office/drawing/2014/main" val="3917021020"/>
                  </a:ext>
                </a:extLst>
              </a:tr>
              <a:tr h="353030">
                <a:tc>
                  <a:txBody>
                    <a:bodyPr/>
                    <a:lstStyle/>
                    <a:p>
                      <a:endParaRPr lang="en-US"/>
                    </a:p>
                  </a:txBody>
                  <a:tcPr>
                    <a:solidFill>
                      <a:schemeClr val="bg1">
                        <a:lumMod val="95000"/>
                      </a:schemeClr>
                    </a:solidFill>
                  </a:tcPr>
                </a:tc>
                <a:tc>
                  <a:txBody>
                    <a:bodyPr/>
                    <a:lstStyle/>
                    <a:p>
                      <a:endParaRPr lang="en-US"/>
                    </a:p>
                  </a:txBody>
                  <a:tcPr>
                    <a:solidFill>
                      <a:schemeClr val="accent1">
                        <a:lumMod val="20000"/>
                        <a:lumOff val="80000"/>
                      </a:schemeClr>
                    </a:solidFill>
                  </a:tcPr>
                </a:tc>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extLst>
                  <a:ext uri="{0D108BD9-81ED-4DB2-BD59-A6C34878D82A}">
                    <a16:rowId xmlns:a16="http://schemas.microsoft.com/office/drawing/2014/main" val="1488675411"/>
                  </a:ext>
                </a:extLst>
              </a:tr>
            </a:tbl>
          </a:graphicData>
        </a:graphic>
      </p:graphicFrame>
      <p:graphicFrame>
        <p:nvGraphicFramePr>
          <p:cNvPr id="5" name="Table 4">
            <a:extLst>
              <a:ext uri="{FF2B5EF4-FFF2-40B4-BE49-F238E27FC236}">
                <a16:creationId xmlns:a16="http://schemas.microsoft.com/office/drawing/2014/main" id="{5DE08E44-4434-E205-8EFB-31AE28B63312}"/>
              </a:ext>
            </a:extLst>
          </p:cNvPr>
          <p:cNvGraphicFramePr>
            <a:graphicFrameLocks noGrp="1"/>
          </p:cNvGraphicFramePr>
          <p:nvPr/>
        </p:nvGraphicFramePr>
        <p:xfrm>
          <a:off x="1527175" y="4390073"/>
          <a:ext cx="3025776" cy="1463040"/>
        </p:xfrm>
        <a:graphic>
          <a:graphicData uri="http://schemas.openxmlformats.org/drawingml/2006/table">
            <a:tbl>
              <a:tblPr firstRow="1" bandRow="1">
                <a:tableStyleId>{5940675A-B579-460E-94D1-54222C63F5DA}</a:tableStyleId>
              </a:tblPr>
              <a:tblGrid>
                <a:gridCol w="504296">
                  <a:extLst>
                    <a:ext uri="{9D8B030D-6E8A-4147-A177-3AD203B41FA5}">
                      <a16:colId xmlns:a16="http://schemas.microsoft.com/office/drawing/2014/main" val="477612998"/>
                    </a:ext>
                  </a:extLst>
                </a:gridCol>
                <a:gridCol w="504296">
                  <a:extLst>
                    <a:ext uri="{9D8B030D-6E8A-4147-A177-3AD203B41FA5}">
                      <a16:colId xmlns:a16="http://schemas.microsoft.com/office/drawing/2014/main" val="3116682811"/>
                    </a:ext>
                  </a:extLst>
                </a:gridCol>
                <a:gridCol w="504296">
                  <a:extLst>
                    <a:ext uri="{9D8B030D-6E8A-4147-A177-3AD203B41FA5}">
                      <a16:colId xmlns:a16="http://schemas.microsoft.com/office/drawing/2014/main" val="1130038023"/>
                    </a:ext>
                  </a:extLst>
                </a:gridCol>
                <a:gridCol w="504296">
                  <a:extLst>
                    <a:ext uri="{9D8B030D-6E8A-4147-A177-3AD203B41FA5}">
                      <a16:colId xmlns:a16="http://schemas.microsoft.com/office/drawing/2014/main" val="2340234092"/>
                    </a:ext>
                  </a:extLst>
                </a:gridCol>
                <a:gridCol w="504296">
                  <a:extLst>
                    <a:ext uri="{9D8B030D-6E8A-4147-A177-3AD203B41FA5}">
                      <a16:colId xmlns:a16="http://schemas.microsoft.com/office/drawing/2014/main" val="369925797"/>
                    </a:ext>
                  </a:extLst>
                </a:gridCol>
                <a:gridCol w="504296">
                  <a:extLst>
                    <a:ext uri="{9D8B030D-6E8A-4147-A177-3AD203B41FA5}">
                      <a16:colId xmlns:a16="http://schemas.microsoft.com/office/drawing/2014/main" val="1147166506"/>
                    </a:ext>
                  </a:extLst>
                </a:gridCol>
              </a:tblGrid>
              <a:tr h="353030">
                <a:tc>
                  <a:txBody>
                    <a:bodyPr/>
                    <a:lstStyle/>
                    <a:p>
                      <a:endParaRPr lang="en-US"/>
                    </a:p>
                  </a:txBody>
                  <a:tcPr>
                    <a:solidFill>
                      <a:schemeClr val="bg1">
                        <a:lumMod val="95000"/>
                      </a:schemeClr>
                    </a:solidFill>
                  </a:tcPr>
                </a:tc>
                <a:tc>
                  <a:txBody>
                    <a:bodyPr/>
                    <a:lstStyle/>
                    <a:p>
                      <a:endParaRPr lang="en-US"/>
                    </a:p>
                  </a:txBody>
                  <a:tcPr>
                    <a:solidFill>
                      <a:schemeClr val="accent2"/>
                    </a:solidFill>
                  </a:tcPr>
                </a:tc>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extLst>
                  <a:ext uri="{0D108BD9-81ED-4DB2-BD59-A6C34878D82A}">
                    <a16:rowId xmlns:a16="http://schemas.microsoft.com/office/drawing/2014/main" val="1467420592"/>
                  </a:ext>
                </a:extLst>
              </a:tr>
              <a:tr h="353030">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tc>
                  <a:txBody>
                    <a:bodyPr/>
                    <a:lstStyle/>
                    <a:p>
                      <a:endParaRPr lang="en-US"/>
                    </a:p>
                  </a:txBody>
                  <a:tcPr>
                    <a:solidFill>
                      <a:schemeClr val="accent2"/>
                    </a:solidFill>
                  </a:tcPr>
                </a:tc>
                <a:tc>
                  <a:txBody>
                    <a:bodyPr/>
                    <a:lstStyle/>
                    <a:p>
                      <a:endParaRPr lang="en-US"/>
                    </a:p>
                  </a:txBody>
                  <a:tcPr>
                    <a:solidFill>
                      <a:schemeClr val="accent2"/>
                    </a:solidFill>
                  </a:tcPr>
                </a:tc>
                <a:tc>
                  <a:txBody>
                    <a:bodyPr/>
                    <a:lstStyle/>
                    <a:p>
                      <a:endParaRPr lang="en-US"/>
                    </a:p>
                  </a:txBody>
                  <a:tcPr>
                    <a:solidFill>
                      <a:schemeClr val="bg1">
                        <a:lumMod val="95000"/>
                      </a:schemeClr>
                    </a:solidFill>
                  </a:tcPr>
                </a:tc>
                <a:extLst>
                  <a:ext uri="{0D108BD9-81ED-4DB2-BD59-A6C34878D82A}">
                    <a16:rowId xmlns:a16="http://schemas.microsoft.com/office/drawing/2014/main" val="3756962783"/>
                  </a:ext>
                </a:extLst>
              </a:tr>
              <a:tr h="353030">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extLst>
                  <a:ext uri="{0D108BD9-81ED-4DB2-BD59-A6C34878D82A}">
                    <a16:rowId xmlns:a16="http://schemas.microsoft.com/office/drawing/2014/main" val="3917021020"/>
                  </a:ext>
                </a:extLst>
              </a:tr>
              <a:tr h="353030">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tc>
                  <a:txBody>
                    <a:bodyPr/>
                    <a:lstStyle/>
                    <a:p>
                      <a:endParaRPr lang="en-US"/>
                    </a:p>
                  </a:txBody>
                  <a:tcPr>
                    <a:solidFill>
                      <a:schemeClr val="accent2"/>
                    </a:solidFill>
                  </a:tcPr>
                </a:tc>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extLst>
                  <a:ext uri="{0D108BD9-81ED-4DB2-BD59-A6C34878D82A}">
                    <a16:rowId xmlns:a16="http://schemas.microsoft.com/office/drawing/2014/main" val="1488675411"/>
                  </a:ext>
                </a:extLst>
              </a:tr>
            </a:tbl>
          </a:graphicData>
        </a:graphic>
      </p:graphicFrame>
      <p:sp>
        <p:nvSpPr>
          <p:cNvPr id="7" name="Arrow: Curved Right 6">
            <a:extLst>
              <a:ext uri="{FF2B5EF4-FFF2-40B4-BE49-F238E27FC236}">
                <a16:creationId xmlns:a16="http://schemas.microsoft.com/office/drawing/2014/main" id="{EB501C56-F2A1-783B-9972-28B66D5A2291}"/>
              </a:ext>
            </a:extLst>
          </p:cNvPr>
          <p:cNvSpPr/>
          <p:nvPr/>
        </p:nvSpPr>
        <p:spPr>
          <a:xfrm rot="10800000">
            <a:off x="4040726" y="3200759"/>
            <a:ext cx="876300" cy="1767125"/>
          </a:xfrm>
          <a:prstGeom prst="curvedRightArrow">
            <a:avLst>
              <a:gd name="adj1" fmla="val 0"/>
              <a:gd name="adj2" fmla="val 21513"/>
              <a:gd name="adj3" fmla="val 16304"/>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a:extLst>
              <a:ext uri="{FF2B5EF4-FFF2-40B4-BE49-F238E27FC236}">
                <a16:creationId xmlns:a16="http://schemas.microsoft.com/office/drawing/2014/main" id="{CB9C4D84-B16E-60E3-F121-5E9A6E403B69}"/>
              </a:ext>
            </a:extLst>
          </p:cNvPr>
          <p:cNvSpPr txBox="1"/>
          <p:nvPr/>
        </p:nvSpPr>
        <p:spPr>
          <a:xfrm>
            <a:off x="2095092" y="3429000"/>
            <a:ext cx="2091406" cy="400110"/>
          </a:xfrm>
          <a:prstGeom prst="rect">
            <a:avLst/>
          </a:prstGeom>
          <a:noFill/>
        </p:spPr>
        <p:txBody>
          <a:bodyPr wrap="none" rtlCol="0">
            <a:spAutoFit/>
          </a:bodyPr>
          <a:lstStyle/>
          <a:p>
            <a:r>
              <a:rPr lang="en-IN" sz="2000">
                <a:latin typeface="Segoe UI" panose="020B0502040204020203" pitchFamily="34" charset="0"/>
                <a:cs typeface="Segoe UI" panose="020B0502040204020203" pitchFamily="34" charset="0"/>
              </a:rPr>
              <a:t>Fast memory tier</a:t>
            </a:r>
            <a:endParaRPr lang="en-US" sz="2000">
              <a:latin typeface="Segoe UI" panose="020B0502040204020203" pitchFamily="34" charset="0"/>
              <a:cs typeface="Segoe UI" panose="020B0502040204020203" pitchFamily="34" charset="0"/>
            </a:endParaRPr>
          </a:p>
        </p:txBody>
      </p:sp>
      <p:sp>
        <p:nvSpPr>
          <p:cNvPr id="12" name="TextBox 11">
            <a:extLst>
              <a:ext uri="{FF2B5EF4-FFF2-40B4-BE49-F238E27FC236}">
                <a16:creationId xmlns:a16="http://schemas.microsoft.com/office/drawing/2014/main" id="{2BA24365-33A8-7D10-4447-57B99096F092}"/>
              </a:ext>
            </a:extLst>
          </p:cNvPr>
          <p:cNvSpPr txBox="1"/>
          <p:nvPr/>
        </p:nvSpPr>
        <p:spPr>
          <a:xfrm>
            <a:off x="2095092" y="5923597"/>
            <a:ext cx="2185855" cy="400110"/>
          </a:xfrm>
          <a:prstGeom prst="rect">
            <a:avLst/>
          </a:prstGeom>
          <a:noFill/>
        </p:spPr>
        <p:txBody>
          <a:bodyPr wrap="none" rtlCol="0">
            <a:spAutoFit/>
          </a:bodyPr>
          <a:lstStyle/>
          <a:p>
            <a:r>
              <a:rPr lang="en-IN" sz="2000">
                <a:latin typeface="Segoe UI" panose="020B0502040204020203" pitchFamily="34" charset="0"/>
                <a:cs typeface="Segoe UI" panose="020B0502040204020203" pitchFamily="34" charset="0"/>
              </a:rPr>
              <a:t>Slow memory tier</a:t>
            </a:r>
            <a:endParaRPr lang="en-US" sz="2000">
              <a:latin typeface="Segoe UI" panose="020B0502040204020203" pitchFamily="34" charset="0"/>
              <a:cs typeface="Segoe UI" panose="020B0502040204020203" pitchFamily="34" charset="0"/>
            </a:endParaRPr>
          </a:p>
        </p:txBody>
      </p:sp>
      <p:sp>
        <p:nvSpPr>
          <p:cNvPr id="13" name="TextBox 12">
            <a:extLst>
              <a:ext uri="{FF2B5EF4-FFF2-40B4-BE49-F238E27FC236}">
                <a16:creationId xmlns:a16="http://schemas.microsoft.com/office/drawing/2014/main" id="{C89A03C4-7A7B-E4F1-F7A9-11DF6E106851}"/>
              </a:ext>
            </a:extLst>
          </p:cNvPr>
          <p:cNvSpPr txBox="1"/>
          <p:nvPr/>
        </p:nvSpPr>
        <p:spPr>
          <a:xfrm>
            <a:off x="30834" y="3343568"/>
            <a:ext cx="1223605" cy="646331"/>
          </a:xfrm>
          <a:prstGeom prst="rect">
            <a:avLst/>
          </a:prstGeom>
          <a:noFill/>
        </p:spPr>
        <p:txBody>
          <a:bodyPr wrap="none" rtlCol="0">
            <a:spAutoFit/>
          </a:bodyPr>
          <a:lstStyle/>
          <a:p>
            <a:r>
              <a:rPr lang="en-IN">
                <a:latin typeface="Segoe UI" panose="020B0502040204020203" pitchFamily="34" charset="0"/>
                <a:cs typeface="Segoe UI" panose="020B0502040204020203" pitchFamily="34" charset="0"/>
              </a:rPr>
              <a:t>Cold page</a:t>
            </a:r>
          </a:p>
          <a:p>
            <a:r>
              <a:rPr lang="en-IN">
                <a:latin typeface="Segoe UI" panose="020B0502040204020203" pitchFamily="34" charset="0"/>
                <a:cs typeface="Segoe UI" panose="020B0502040204020203" pitchFamily="34" charset="0"/>
              </a:rPr>
              <a:t>demotion</a:t>
            </a:r>
            <a:endParaRPr lang="en-US">
              <a:latin typeface="Segoe UI" panose="020B0502040204020203" pitchFamily="34" charset="0"/>
              <a:cs typeface="Segoe UI" panose="020B0502040204020203" pitchFamily="34" charset="0"/>
            </a:endParaRPr>
          </a:p>
        </p:txBody>
      </p:sp>
      <p:pic>
        <p:nvPicPr>
          <p:cNvPr id="19" name="Picture 18" descr="A group of blue and silver computer parts&#10;&#10;Description automatically generated">
            <a:extLst>
              <a:ext uri="{FF2B5EF4-FFF2-40B4-BE49-F238E27FC236}">
                <a16:creationId xmlns:a16="http://schemas.microsoft.com/office/drawing/2014/main" id="{8557EF3F-F490-E56C-7EB2-F3573AD1DCE0}"/>
              </a:ext>
            </a:extLst>
          </p:cNvPr>
          <p:cNvPicPr>
            <a:picLocks noChangeAspect="1"/>
          </p:cNvPicPr>
          <p:nvPr/>
        </p:nvPicPr>
        <p:blipFill>
          <a:blip r:embed="rId2"/>
          <a:srcRect l="9016" t="9776" r="9024" b="14743"/>
          <a:stretch/>
        </p:blipFill>
        <p:spPr>
          <a:xfrm flipH="1">
            <a:off x="568466" y="4370347"/>
            <a:ext cx="787182" cy="668279"/>
          </a:xfrm>
          <a:prstGeom prst="rect">
            <a:avLst/>
          </a:prstGeom>
        </p:spPr>
      </p:pic>
      <p:pic>
        <p:nvPicPr>
          <p:cNvPr id="20" name="Picture 19" descr="Samsung Electronics Introduces Industry's First 512GB CXL Memory Module |  Samsung Semiconductor Global">
            <a:extLst>
              <a:ext uri="{FF2B5EF4-FFF2-40B4-BE49-F238E27FC236}">
                <a16:creationId xmlns:a16="http://schemas.microsoft.com/office/drawing/2014/main" id="{75533BCA-C2BC-D052-B3CF-CCE37042FA77}"/>
              </a:ext>
            </a:extLst>
          </p:cNvPr>
          <p:cNvPicPr>
            <a:picLocks noChangeAspect="1"/>
          </p:cNvPicPr>
          <p:nvPr/>
        </p:nvPicPr>
        <p:blipFill>
          <a:blip r:embed="rId3"/>
          <a:stretch>
            <a:fillRect/>
          </a:stretch>
        </p:blipFill>
        <p:spPr>
          <a:xfrm flipH="1">
            <a:off x="409591" y="5089181"/>
            <a:ext cx="1104931" cy="763932"/>
          </a:xfrm>
          <a:prstGeom prst="rect">
            <a:avLst/>
          </a:prstGeom>
        </p:spPr>
      </p:pic>
      <p:pic>
        <p:nvPicPr>
          <p:cNvPr id="21" name="Picture 2" descr="What Is DIMM? | Enterprise Storage Forum">
            <a:extLst>
              <a:ext uri="{FF2B5EF4-FFF2-40B4-BE49-F238E27FC236}">
                <a16:creationId xmlns:a16="http://schemas.microsoft.com/office/drawing/2014/main" id="{A60D506B-93C9-9590-7AA0-7AE92D5DFC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576" y="2590894"/>
            <a:ext cx="778072" cy="372226"/>
          </a:xfrm>
          <a:prstGeom prst="rect">
            <a:avLst/>
          </a:prstGeom>
          <a:noFill/>
          <a:extLst>
            <a:ext uri="{909E8E84-426E-40DD-AFC4-6F175D3DCCD1}">
              <a14:hiddenFill xmlns:a14="http://schemas.microsoft.com/office/drawing/2010/main">
                <a:solidFill>
                  <a:srgbClr val="FFFFFF"/>
                </a:solidFill>
              </a14:hiddenFill>
            </a:ext>
          </a:extLst>
        </p:spPr>
      </p:pic>
      <p:sp>
        <p:nvSpPr>
          <p:cNvPr id="6" name="Arrow: Curved Right 5">
            <a:extLst>
              <a:ext uri="{FF2B5EF4-FFF2-40B4-BE49-F238E27FC236}">
                <a16:creationId xmlns:a16="http://schemas.microsoft.com/office/drawing/2014/main" id="{40BC6416-587A-1737-0DB2-55C41B51D647}"/>
              </a:ext>
            </a:extLst>
          </p:cNvPr>
          <p:cNvSpPr/>
          <p:nvPr/>
        </p:nvSpPr>
        <p:spPr>
          <a:xfrm>
            <a:off x="1163100" y="3262075"/>
            <a:ext cx="876300" cy="1767125"/>
          </a:xfrm>
          <a:prstGeom prst="curvedRightArrow">
            <a:avLst>
              <a:gd name="adj1" fmla="val 0"/>
              <a:gd name="adj2" fmla="val 21513"/>
              <a:gd name="adj3" fmla="val 16304"/>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Title 1">
            <a:extLst>
              <a:ext uri="{FF2B5EF4-FFF2-40B4-BE49-F238E27FC236}">
                <a16:creationId xmlns:a16="http://schemas.microsoft.com/office/drawing/2014/main" id="{B7424E03-0B7D-398F-D08E-D5D91891F9ED}"/>
              </a:ext>
            </a:extLst>
          </p:cNvPr>
          <p:cNvSpPr>
            <a:spLocks noGrp="1"/>
          </p:cNvSpPr>
          <p:nvPr>
            <p:ph type="title"/>
          </p:nvPr>
        </p:nvSpPr>
        <p:spPr/>
        <p:txBody>
          <a:bodyPr/>
          <a:lstStyle/>
          <a:p>
            <a:r>
              <a:rPr lang="en-US"/>
              <a:t>Software-managed Memory Tiering</a:t>
            </a:r>
          </a:p>
        </p:txBody>
      </p:sp>
      <p:sp>
        <p:nvSpPr>
          <p:cNvPr id="14" name="Slide Number Placeholder 13">
            <a:extLst>
              <a:ext uri="{FF2B5EF4-FFF2-40B4-BE49-F238E27FC236}">
                <a16:creationId xmlns:a16="http://schemas.microsoft.com/office/drawing/2014/main" id="{BC3E053E-60DD-BD87-A7E7-B6263DD191E1}"/>
              </a:ext>
            </a:extLst>
          </p:cNvPr>
          <p:cNvSpPr>
            <a:spLocks noGrp="1"/>
          </p:cNvSpPr>
          <p:nvPr>
            <p:ph type="sldNum" sz="quarter" idx="4"/>
          </p:nvPr>
        </p:nvSpPr>
        <p:spPr>
          <a:xfrm>
            <a:off x="8610600" y="6356350"/>
            <a:ext cx="2743200" cy="365125"/>
          </a:xfrm>
          <a:prstGeom prst="rect">
            <a:avLst/>
          </a:prstGeom>
        </p:spPr>
        <p:txBody>
          <a:bodyPr anchor="ctr"/>
          <a:lstStyle>
            <a:defPPr>
              <a:defRPr lang="en-US"/>
            </a:defPPr>
            <a:lvl1pPr marL="0" algn="r" defTabSz="914400" rtl="0" eaLnBrk="1" latinLnBrk="0" hangingPunct="1">
              <a:defRPr sz="1200" kern="1200">
                <a:solidFill>
                  <a:schemeClr val="tx1">
                    <a:lumMod val="50000"/>
                    <a:lumOff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mtClean="0"/>
              <a:pPr/>
              <a:t>7</a:t>
            </a:fld>
            <a:endParaRPr lang="en-US"/>
          </a:p>
        </p:txBody>
      </p:sp>
      <p:sp>
        <p:nvSpPr>
          <p:cNvPr id="16" name="TextBox 15">
            <a:extLst>
              <a:ext uri="{FF2B5EF4-FFF2-40B4-BE49-F238E27FC236}">
                <a16:creationId xmlns:a16="http://schemas.microsoft.com/office/drawing/2014/main" id="{5038F304-DAD0-4880-B3DC-651504018541}"/>
              </a:ext>
            </a:extLst>
          </p:cNvPr>
          <p:cNvSpPr txBox="1"/>
          <p:nvPr/>
        </p:nvSpPr>
        <p:spPr>
          <a:xfrm>
            <a:off x="6408763" y="1499314"/>
            <a:ext cx="4403674" cy="851297"/>
          </a:xfrm>
          <a:prstGeom prst="roundRect">
            <a:avLst/>
          </a:prstGeom>
          <a:solidFill>
            <a:schemeClr val="accent4">
              <a:lumMod val="20000"/>
              <a:lumOff val="80000"/>
            </a:schemeClr>
          </a:solidFill>
          <a:ln>
            <a:noFill/>
          </a:ln>
          <a:effectLst>
            <a:outerShdw blurRad="50800" dist="38100" dir="2700000" algn="tl" rotWithShape="0">
              <a:prstClr val="black">
                <a:alpha val="40000"/>
              </a:prstClr>
            </a:outerShdw>
          </a:effectLst>
        </p:spPr>
        <p:txBody>
          <a:bodyPr wrap="square" rtlCol="0">
            <a:spAutoFit/>
          </a:bodyPr>
          <a:lstStyle/>
          <a:p>
            <a:pPr algn="ctr"/>
            <a:r>
              <a:rPr lang="en-US" sz="2200">
                <a:latin typeface="Segoe UI" panose="020B0502040204020203" pitchFamily="34" charset="0"/>
                <a:cs typeface="Segoe UI" panose="020B0502040204020203" pitchFamily="34" charset="0"/>
              </a:rPr>
              <a:t>Place </a:t>
            </a:r>
            <a:r>
              <a:rPr lang="en-US" sz="2200" b="1">
                <a:solidFill>
                  <a:srgbClr val="C00000"/>
                </a:solidFill>
                <a:latin typeface="Segoe UI" panose="020B0502040204020203" pitchFamily="34" charset="0"/>
                <a:cs typeface="Segoe UI" panose="020B0502040204020203" pitchFamily="34" charset="0"/>
              </a:rPr>
              <a:t>hot</a:t>
            </a:r>
            <a:r>
              <a:rPr lang="en-US" sz="2200">
                <a:latin typeface="Segoe UI" panose="020B0502040204020203" pitchFamily="34" charset="0"/>
                <a:cs typeface="Segoe UI" panose="020B0502040204020203" pitchFamily="34" charset="0"/>
              </a:rPr>
              <a:t> data in fast tiers</a:t>
            </a:r>
            <a:br>
              <a:rPr lang="en-US" sz="2200">
                <a:latin typeface="Segoe UI" panose="020B0502040204020203" pitchFamily="34" charset="0"/>
                <a:cs typeface="Segoe UI" panose="020B0502040204020203" pitchFamily="34" charset="0"/>
              </a:rPr>
            </a:br>
            <a:r>
              <a:rPr lang="en-US" sz="2200" b="1">
                <a:solidFill>
                  <a:srgbClr val="002060"/>
                </a:solidFill>
                <a:latin typeface="Segoe UI" panose="020B0502040204020203" pitchFamily="34" charset="0"/>
                <a:cs typeface="Segoe UI" panose="020B0502040204020203" pitchFamily="34" charset="0"/>
              </a:rPr>
              <a:t>cold</a:t>
            </a:r>
            <a:r>
              <a:rPr lang="en-US" sz="2200">
                <a:latin typeface="Segoe UI" panose="020B0502040204020203" pitchFamily="34" charset="0"/>
                <a:cs typeface="Segoe UI" panose="020B0502040204020203" pitchFamily="34" charset="0"/>
              </a:rPr>
              <a:t> data in slow tiers</a:t>
            </a:r>
            <a:endParaRPr lang="en-IN" sz="2200">
              <a:latin typeface="Segoe UI" panose="020B0502040204020203" pitchFamily="34" charset="0"/>
              <a:cs typeface="Segoe UI" panose="020B0502040204020203" pitchFamily="34" charset="0"/>
            </a:endParaRPr>
          </a:p>
        </p:txBody>
      </p:sp>
      <p:graphicFrame>
        <p:nvGraphicFramePr>
          <p:cNvPr id="2" name="Table 1">
            <a:extLst>
              <a:ext uri="{FF2B5EF4-FFF2-40B4-BE49-F238E27FC236}">
                <a16:creationId xmlns:a16="http://schemas.microsoft.com/office/drawing/2014/main" id="{46889367-0248-DCEC-FDBE-02E76D8093FC}"/>
              </a:ext>
            </a:extLst>
          </p:cNvPr>
          <p:cNvGraphicFramePr>
            <a:graphicFrameLocks noGrp="1"/>
          </p:cNvGraphicFramePr>
          <p:nvPr/>
        </p:nvGraphicFramePr>
        <p:xfrm>
          <a:off x="7066501" y="3854768"/>
          <a:ext cx="3438525" cy="2533650"/>
        </p:xfrm>
        <a:graphic>
          <a:graphicData uri="http://schemas.openxmlformats.org/drawingml/2006/table">
            <a:tbl>
              <a:tblPr/>
              <a:tblGrid>
                <a:gridCol w="2028825">
                  <a:extLst>
                    <a:ext uri="{9D8B030D-6E8A-4147-A177-3AD203B41FA5}">
                      <a16:colId xmlns:a16="http://schemas.microsoft.com/office/drawing/2014/main" val="2703833110"/>
                    </a:ext>
                  </a:extLst>
                </a:gridCol>
                <a:gridCol w="1409700">
                  <a:extLst>
                    <a:ext uri="{9D8B030D-6E8A-4147-A177-3AD203B41FA5}">
                      <a16:colId xmlns:a16="http://schemas.microsoft.com/office/drawing/2014/main" val="2419932067"/>
                    </a:ext>
                  </a:extLst>
                </a:gridCol>
              </a:tblGrid>
              <a:tr h="361950">
                <a:tc>
                  <a:txBody>
                    <a:bodyPr/>
                    <a:lstStyle/>
                    <a:p>
                      <a:pPr algn="ctr" fontAlgn="base">
                        <a:lnSpc>
                          <a:spcPts val="2100"/>
                        </a:lnSpc>
                        <a:buNone/>
                      </a:pPr>
                      <a:r>
                        <a:rPr lang="en-US" sz="1800" b="1" i="0">
                          <a:solidFill>
                            <a:srgbClr val="FFFFFF"/>
                          </a:solidFill>
                          <a:effectLst/>
                          <a:latin typeface="Segoe UI" panose="020B0502040204020203" pitchFamily="34" charset="0"/>
                        </a:rPr>
                        <a:t>Parameter​</a:t>
                      </a:r>
                      <a:r>
                        <a:rPr lang="en-US" sz="1800" b="0" i="0">
                          <a:solidFill>
                            <a:srgbClr val="000000"/>
                          </a:solidFill>
                          <a:effectLst/>
                          <a:latin typeface="Segoe UI" panose="020B0502040204020203" pitchFamily="34" charset="0"/>
                        </a:rPr>
                        <a:t>​</a:t>
                      </a:r>
                      <a:endParaRPr lang="en-US" b="0" i="0">
                        <a:solidFill>
                          <a:srgbClr val="000000"/>
                        </a:solidFill>
                        <a:effectLst/>
                      </a:endParaRPr>
                    </a:p>
                  </a:txBody>
                  <a:tcPr>
                    <a:lnL w="5458" cap="flat" cmpd="sng" algn="ctr">
                      <a:solidFill>
                        <a:srgbClr val="FFFFFF"/>
                      </a:solidFill>
                      <a:prstDash val="solid"/>
                      <a:round/>
                      <a:headEnd type="none" w="med" len="med"/>
                      <a:tailEnd type="none" w="med" len="med"/>
                    </a:lnL>
                    <a:lnR w="5458" cap="flat" cmpd="sng" algn="ctr">
                      <a:solidFill>
                        <a:srgbClr val="FFFFFF"/>
                      </a:solidFill>
                      <a:prstDash val="solid"/>
                      <a:round/>
                      <a:headEnd type="none" w="med" len="med"/>
                      <a:tailEnd type="none" w="med" len="med"/>
                    </a:lnR>
                    <a:lnT w="5458" cap="flat" cmpd="sng" algn="ctr">
                      <a:solidFill>
                        <a:srgbClr val="FFFFFF"/>
                      </a:solidFill>
                      <a:prstDash val="solid"/>
                      <a:round/>
                      <a:headEnd type="none" w="med" len="med"/>
                      <a:tailEnd type="none" w="med" len="med"/>
                    </a:lnT>
                    <a:lnB w="16393" cap="flat" cmpd="sng" algn="ctr">
                      <a:solidFill>
                        <a:srgbClr val="FFFFFF"/>
                      </a:solidFill>
                      <a:prstDash val="solid"/>
                      <a:round/>
                      <a:headEnd type="none" w="med" len="med"/>
                      <a:tailEnd type="none" w="med" len="med"/>
                    </a:lnB>
                    <a:solidFill>
                      <a:srgbClr val="156082"/>
                    </a:solidFill>
                  </a:tcPr>
                </a:tc>
                <a:tc>
                  <a:txBody>
                    <a:bodyPr/>
                    <a:lstStyle/>
                    <a:p>
                      <a:pPr algn="ctr" fontAlgn="base">
                        <a:lnSpc>
                          <a:spcPts val="2100"/>
                        </a:lnSpc>
                        <a:buNone/>
                      </a:pPr>
                      <a:r>
                        <a:rPr lang="en-US" sz="1800" b="1" i="0">
                          <a:solidFill>
                            <a:srgbClr val="FFFFFF"/>
                          </a:solidFill>
                          <a:effectLst/>
                          <a:latin typeface="Segoe UI" panose="020B0502040204020203" pitchFamily="34" charset="0"/>
                        </a:rPr>
                        <a:t>Defaults​</a:t>
                      </a:r>
                      <a:r>
                        <a:rPr lang="en-US" sz="1800" b="0" i="0">
                          <a:solidFill>
                            <a:srgbClr val="000000"/>
                          </a:solidFill>
                          <a:effectLst/>
                          <a:latin typeface="Segoe UI" panose="020B0502040204020203" pitchFamily="34" charset="0"/>
                        </a:rPr>
                        <a:t>​</a:t>
                      </a:r>
                      <a:endParaRPr lang="en-US" b="0" i="0">
                        <a:solidFill>
                          <a:srgbClr val="000000"/>
                        </a:solidFill>
                        <a:effectLst/>
                      </a:endParaRPr>
                    </a:p>
                  </a:txBody>
                  <a:tcPr>
                    <a:lnL w="5458" cap="flat" cmpd="sng" algn="ctr">
                      <a:solidFill>
                        <a:srgbClr val="FFFFFF"/>
                      </a:solidFill>
                      <a:prstDash val="solid"/>
                      <a:round/>
                      <a:headEnd type="none" w="med" len="med"/>
                      <a:tailEnd type="none" w="med" len="med"/>
                    </a:lnL>
                    <a:lnR w="5458" cap="flat" cmpd="sng" algn="ctr">
                      <a:solidFill>
                        <a:srgbClr val="FFFFFF"/>
                      </a:solidFill>
                      <a:prstDash val="solid"/>
                      <a:round/>
                      <a:headEnd type="none" w="med" len="med"/>
                      <a:tailEnd type="none" w="med" len="med"/>
                    </a:lnR>
                    <a:lnT w="5458" cap="flat" cmpd="sng" algn="ctr">
                      <a:solidFill>
                        <a:srgbClr val="FFFFFF"/>
                      </a:solidFill>
                      <a:prstDash val="solid"/>
                      <a:round/>
                      <a:headEnd type="none" w="med" len="med"/>
                      <a:tailEnd type="none" w="med" len="med"/>
                    </a:lnT>
                    <a:lnB w="16393" cap="flat" cmpd="sng" algn="ctr">
                      <a:solidFill>
                        <a:srgbClr val="FFFFFF"/>
                      </a:solidFill>
                      <a:prstDash val="solid"/>
                      <a:round/>
                      <a:headEnd type="none" w="med" len="med"/>
                      <a:tailEnd type="none" w="med" len="med"/>
                    </a:lnB>
                    <a:solidFill>
                      <a:srgbClr val="156082"/>
                    </a:solidFill>
                  </a:tcPr>
                </a:tc>
                <a:extLst>
                  <a:ext uri="{0D108BD9-81ED-4DB2-BD59-A6C34878D82A}">
                    <a16:rowId xmlns:a16="http://schemas.microsoft.com/office/drawing/2014/main" val="3180076342"/>
                  </a:ext>
                </a:extLst>
              </a:tr>
              <a:tr h="361950">
                <a:tc>
                  <a:txBody>
                    <a:bodyPr/>
                    <a:lstStyle/>
                    <a:p>
                      <a:pPr algn="l" fontAlgn="base">
                        <a:lnSpc>
                          <a:spcPts val="2100"/>
                        </a:lnSpc>
                        <a:buNone/>
                      </a:pPr>
                      <a:r>
                        <a:rPr lang="en-US" sz="1800" b="0" i="0">
                          <a:solidFill>
                            <a:srgbClr val="000000"/>
                          </a:solidFill>
                          <a:effectLst/>
                          <a:latin typeface="Segoe UI" panose="020B0502040204020203" pitchFamily="34" charset="0"/>
                        </a:rPr>
                        <a:t>Hot threshold​​</a:t>
                      </a:r>
                      <a:endParaRPr lang="en-US" b="0" i="0">
                        <a:solidFill>
                          <a:srgbClr val="000000"/>
                        </a:solidFill>
                        <a:effectLst/>
                      </a:endParaRPr>
                    </a:p>
                  </a:txBody>
                  <a:tcPr>
                    <a:lnL w="5458" cap="flat" cmpd="sng" algn="ctr">
                      <a:solidFill>
                        <a:srgbClr val="FFFFFF"/>
                      </a:solidFill>
                      <a:prstDash val="solid"/>
                      <a:round/>
                      <a:headEnd type="none" w="med" len="med"/>
                      <a:tailEnd type="none" w="med" len="med"/>
                    </a:lnL>
                    <a:lnR w="5458" cap="flat" cmpd="sng" algn="ctr">
                      <a:solidFill>
                        <a:srgbClr val="FFFFFF"/>
                      </a:solidFill>
                      <a:prstDash val="solid"/>
                      <a:round/>
                      <a:headEnd type="none" w="med" len="med"/>
                      <a:tailEnd type="none" w="med" len="med"/>
                    </a:lnR>
                    <a:lnT w="16393" cap="flat" cmpd="sng" algn="ctr">
                      <a:solidFill>
                        <a:srgbClr val="FFFFFF"/>
                      </a:solidFill>
                      <a:prstDash val="solid"/>
                      <a:round/>
                      <a:headEnd type="none" w="med" len="med"/>
                      <a:tailEnd type="none" w="med" len="med"/>
                    </a:lnT>
                    <a:lnB w="5458" cap="flat" cmpd="sng" algn="ctr">
                      <a:solidFill>
                        <a:srgbClr val="FFFFFF"/>
                      </a:solidFill>
                      <a:prstDash val="solid"/>
                      <a:round/>
                      <a:headEnd type="none" w="med" len="med"/>
                      <a:tailEnd type="none" w="med" len="med"/>
                    </a:lnB>
                    <a:solidFill>
                      <a:srgbClr val="CCD2D8"/>
                    </a:solidFill>
                  </a:tcPr>
                </a:tc>
                <a:tc>
                  <a:txBody>
                    <a:bodyPr/>
                    <a:lstStyle/>
                    <a:p>
                      <a:pPr algn="r" fontAlgn="base">
                        <a:lnSpc>
                          <a:spcPts val="2100"/>
                        </a:lnSpc>
                        <a:buNone/>
                      </a:pPr>
                      <a:r>
                        <a:rPr lang="en-US" sz="1800" b="0" i="0">
                          <a:solidFill>
                            <a:srgbClr val="000000"/>
                          </a:solidFill>
                          <a:effectLst/>
                          <a:latin typeface="Segoe UI" panose="020B0502040204020203" pitchFamily="34" charset="0"/>
                        </a:rPr>
                        <a:t>8 accesses​​</a:t>
                      </a:r>
                      <a:endParaRPr lang="en-US" b="0" i="0">
                        <a:solidFill>
                          <a:srgbClr val="000000"/>
                        </a:solidFill>
                        <a:effectLst/>
                      </a:endParaRPr>
                    </a:p>
                  </a:txBody>
                  <a:tcPr>
                    <a:lnL w="5458" cap="flat" cmpd="sng" algn="ctr">
                      <a:solidFill>
                        <a:srgbClr val="FFFFFF"/>
                      </a:solidFill>
                      <a:prstDash val="solid"/>
                      <a:round/>
                      <a:headEnd type="none" w="med" len="med"/>
                      <a:tailEnd type="none" w="med" len="med"/>
                    </a:lnL>
                    <a:lnR w="5458" cap="flat" cmpd="sng" algn="ctr">
                      <a:solidFill>
                        <a:srgbClr val="FFFFFF"/>
                      </a:solidFill>
                      <a:prstDash val="solid"/>
                      <a:round/>
                      <a:headEnd type="none" w="med" len="med"/>
                      <a:tailEnd type="none" w="med" len="med"/>
                    </a:lnR>
                    <a:lnT w="16393" cap="flat" cmpd="sng" algn="ctr">
                      <a:solidFill>
                        <a:srgbClr val="FFFFFF"/>
                      </a:solidFill>
                      <a:prstDash val="solid"/>
                      <a:round/>
                      <a:headEnd type="none" w="med" len="med"/>
                      <a:tailEnd type="none" w="med" len="med"/>
                    </a:lnT>
                    <a:lnB w="5458" cap="flat" cmpd="sng" algn="ctr">
                      <a:solidFill>
                        <a:srgbClr val="FFFFFF"/>
                      </a:solidFill>
                      <a:prstDash val="solid"/>
                      <a:round/>
                      <a:headEnd type="none" w="med" len="med"/>
                      <a:tailEnd type="none" w="med" len="med"/>
                    </a:lnB>
                    <a:solidFill>
                      <a:srgbClr val="CCD2D8"/>
                    </a:solidFill>
                  </a:tcPr>
                </a:tc>
                <a:extLst>
                  <a:ext uri="{0D108BD9-81ED-4DB2-BD59-A6C34878D82A}">
                    <a16:rowId xmlns:a16="http://schemas.microsoft.com/office/drawing/2014/main" val="324227939"/>
                  </a:ext>
                </a:extLst>
              </a:tr>
              <a:tr h="361950">
                <a:tc>
                  <a:txBody>
                    <a:bodyPr/>
                    <a:lstStyle/>
                    <a:p>
                      <a:pPr algn="l" fontAlgn="base">
                        <a:lnSpc>
                          <a:spcPts val="2100"/>
                        </a:lnSpc>
                        <a:buNone/>
                      </a:pPr>
                      <a:r>
                        <a:rPr lang="en-US" sz="1800" b="0" i="0">
                          <a:solidFill>
                            <a:srgbClr val="000000"/>
                          </a:solidFill>
                          <a:effectLst/>
                          <a:latin typeface="Segoe UI" panose="020B0502040204020203" pitchFamily="34" charset="0"/>
                        </a:rPr>
                        <a:t>Cooling trigger​</a:t>
                      </a:r>
                      <a:endParaRPr lang="en-US" b="0" i="0">
                        <a:solidFill>
                          <a:srgbClr val="000000"/>
                        </a:solidFill>
                        <a:effectLst/>
                      </a:endParaRPr>
                    </a:p>
                  </a:txBody>
                  <a:tcPr>
                    <a:lnL w="5458" cap="flat" cmpd="sng" algn="ctr">
                      <a:solidFill>
                        <a:srgbClr val="FFFFFF"/>
                      </a:solidFill>
                      <a:prstDash val="solid"/>
                      <a:round/>
                      <a:headEnd type="none" w="med" len="med"/>
                      <a:tailEnd type="none" w="med" len="med"/>
                    </a:lnL>
                    <a:lnR w="5458" cap="flat" cmpd="sng" algn="ctr">
                      <a:solidFill>
                        <a:srgbClr val="FFFFFF"/>
                      </a:solidFill>
                      <a:prstDash val="solid"/>
                      <a:round/>
                      <a:headEnd type="none" w="med" len="med"/>
                      <a:tailEnd type="none" w="med" len="med"/>
                    </a:lnR>
                    <a:lnT w="5458" cap="flat" cmpd="sng" algn="ctr">
                      <a:solidFill>
                        <a:srgbClr val="FFFFFF"/>
                      </a:solidFill>
                      <a:prstDash val="solid"/>
                      <a:round/>
                      <a:headEnd type="none" w="med" len="med"/>
                      <a:tailEnd type="none" w="med" len="med"/>
                    </a:lnT>
                    <a:lnB w="5458" cap="flat" cmpd="sng" algn="ctr">
                      <a:solidFill>
                        <a:srgbClr val="FFFFFF"/>
                      </a:solidFill>
                      <a:prstDash val="solid"/>
                      <a:round/>
                      <a:headEnd type="none" w="med" len="med"/>
                      <a:tailEnd type="none" w="med" len="med"/>
                    </a:lnB>
                    <a:solidFill>
                      <a:srgbClr val="E7EAED"/>
                    </a:solidFill>
                  </a:tcPr>
                </a:tc>
                <a:tc>
                  <a:txBody>
                    <a:bodyPr/>
                    <a:lstStyle/>
                    <a:p>
                      <a:pPr algn="r" fontAlgn="base">
                        <a:lnSpc>
                          <a:spcPts val="2100"/>
                        </a:lnSpc>
                        <a:buNone/>
                      </a:pPr>
                      <a:r>
                        <a:rPr lang="en-US" sz="1800" b="0" i="0">
                          <a:solidFill>
                            <a:srgbClr val="000000"/>
                          </a:solidFill>
                          <a:effectLst/>
                          <a:latin typeface="Segoe UI" panose="020B0502040204020203" pitchFamily="34" charset="0"/>
                        </a:rPr>
                        <a:t>18 accesses​​</a:t>
                      </a:r>
                      <a:endParaRPr lang="en-US" b="0" i="0">
                        <a:solidFill>
                          <a:srgbClr val="000000"/>
                        </a:solidFill>
                        <a:effectLst/>
                      </a:endParaRPr>
                    </a:p>
                  </a:txBody>
                  <a:tcPr>
                    <a:lnL w="5458" cap="flat" cmpd="sng" algn="ctr">
                      <a:solidFill>
                        <a:srgbClr val="FFFFFF"/>
                      </a:solidFill>
                      <a:prstDash val="solid"/>
                      <a:round/>
                      <a:headEnd type="none" w="med" len="med"/>
                      <a:tailEnd type="none" w="med" len="med"/>
                    </a:lnL>
                    <a:lnR w="5458" cap="flat" cmpd="sng" algn="ctr">
                      <a:solidFill>
                        <a:srgbClr val="FFFFFF"/>
                      </a:solidFill>
                      <a:prstDash val="solid"/>
                      <a:round/>
                      <a:headEnd type="none" w="med" len="med"/>
                      <a:tailEnd type="none" w="med" len="med"/>
                    </a:lnR>
                    <a:lnT w="5458" cap="flat" cmpd="sng" algn="ctr">
                      <a:solidFill>
                        <a:srgbClr val="FFFFFF"/>
                      </a:solidFill>
                      <a:prstDash val="solid"/>
                      <a:round/>
                      <a:headEnd type="none" w="med" len="med"/>
                      <a:tailEnd type="none" w="med" len="med"/>
                    </a:lnT>
                    <a:lnB w="5458" cap="flat" cmpd="sng" algn="ctr">
                      <a:solidFill>
                        <a:srgbClr val="FFFFFF"/>
                      </a:solidFill>
                      <a:prstDash val="solid"/>
                      <a:round/>
                      <a:headEnd type="none" w="med" len="med"/>
                      <a:tailEnd type="none" w="med" len="med"/>
                    </a:lnB>
                    <a:solidFill>
                      <a:srgbClr val="E7EAED"/>
                    </a:solidFill>
                  </a:tcPr>
                </a:tc>
                <a:extLst>
                  <a:ext uri="{0D108BD9-81ED-4DB2-BD59-A6C34878D82A}">
                    <a16:rowId xmlns:a16="http://schemas.microsoft.com/office/drawing/2014/main" val="2070841650"/>
                  </a:ext>
                </a:extLst>
              </a:tr>
              <a:tr h="361950">
                <a:tc>
                  <a:txBody>
                    <a:bodyPr/>
                    <a:lstStyle/>
                    <a:p>
                      <a:pPr algn="l" fontAlgn="base">
                        <a:lnSpc>
                          <a:spcPts val="2100"/>
                        </a:lnSpc>
                        <a:buNone/>
                      </a:pPr>
                      <a:r>
                        <a:rPr lang="en-US" sz="1800" b="0" i="0">
                          <a:solidFill>
                            <a:srgbClr val="000000"/>
                          </a:solidFill>
                          <a:effectLst/>
                          <a:latin typeface="Segoe UI" panose="020B0502040204020203" pitchFamily="34" charset="0"/>
                        </a:rPr>
                        <a:t>Sampling rate​​</a:t>
                      </a:r>
                      <a:endParaRPr lang="en-US" b="0" i="0">
                        <a:solidFill>
                          <a:srgbClr val="000000"/>
                        </a:solidFill>
                        <a:effectLst/>
                      </a:endParaRPr>
                    </a:p>
                  </a:txBody>
                  <a:tcPr>
                    <a:lnL w="5458" cap="flat" cmpd="sng" algn="ctr">
                      <a:solidFill>
                        <a:srgbClr val="FFFFFF"/>
                      </a:solidFill>
                      <a:prstDash val="solid"/>
                      <a:round/>
                      <a:headEnd type="none" w="med" len="med"/>
                      <a:tailEnd type="none" w="med" len="med"/>
                    </a:lnL>
                    <a:lnR w="5458" cap="flat" cmpd="sng" algn="ctr">
                      <a:solidFill>
                        <a:srgbClr val="FFFFFF"/>
                      </a:solidFill>
                      <a:prstDash val="solid"/>
                      <a:round/>
                      <a:headEnd type="none" w="med" len="med"/>
                      <a:tailEnd type="none" w="med" len="med"/>
                    </a:lnR>
                    <a:lnT w="5458" cap="flat" cmpd="sng" algn="ctr">
                      <a:solidFill>
                        <a:srgbClr val="FFFFFF"/>
                      </a:solidFill>
                      <a:prstDash val="solid"/>
                      <a:round/>
                      <a:headEnd type="none" w="med" len="med"/>
                      <a:tailEnd type="none" w="med" len="med"/>
                    </a:lnT>
                    <a:lnB w="5458" cap="flat" cmpd="sng" algn="ctr">
                      <a:solidFill>
                        <a:srgbClr val="FFFFFF"/>
                      </a:solidFill>
                      <a:prstDash val="solid"/>
                      <a:round/>
                      <a:headEnd type="none" w="med" len="med"/>
                      <a:tailEnd type="none" w="med" len="med"/>
                    </a:lnB>
                    <a:solidFill>
                      <a:srgbClr val="CCD2D8"/>
                    </a:solidFill>
                  </a:tcPr>
                </a:tc>
                <a:tc>
                  <a:txBody>
                    <a:bodyPr/>
                    <a:lstStyle/>
                    <a:p>
                      <a:pPr algn="r" fontAlgn="base">
                        <a:lnSpc>
                          <a:spcPts val="2100"/>
                        </a:lnSpc>
                        <a:buNone/>
                      </a:pPr>
                      <a:r>
                        <a:rPr lang="en-US" sz="1800" b="0" i="0">
                          <a:solidFill>
                            <a:srgbClr val="000000"/>
                          </a:solidFill>
                          <a:effectLst/>
                          <a:latin typeface="Segoe UI" panose="020B0502040204020203" pitchFamily="34" charset="0"/>
                        </a:rPr>
                        <a:t>1 in 10K​​</a:t>
                      </a:r>
                      <a:endParaRPr lang="en-US" b="0" i="0">
                        <a:solidFill>
                          <a:srgbClr val="000000"/>
                        </a:solidFill>
                        <a:effectLst/>
                      </a:endParaRPr>
                    </a:p>
                  </a:txBody>
                  <a:tcPr>
                    <a:lnL w="5458" cap="flat" cmpd="sng" algn="ctr">
                      <a:solidFill>
                        <a:srgbClr val="FFFFFF"/>
                      </a:solidFill>
                      <a:prstDash val="solid"/>
                      <a:round/>
                      <a:headEnd type="none" w="med" len="med"/>
                      <a:tailEnd type="none" w="med" len="med"/>
                    </a:lnL>
                    <a:lnR w="5458" cap="flat" cmpd="sng" algn="ctr">
                      <a:solidFill>
                        <a:srgbClr val="FFFFFF"/>
                      </a:solidFill>
                      <a:prstDash val="solid"/>
                      <a:round/>
                      <a:headEnd type="none" w="med" len="med"/>
                      <a:tailEnd type="none" w="med" len="med"/>
                    </a:lnR>
                    <a:lnT w="5458" cap="flat" cmpd="sng" algn="ctr">
                      <a:solidFill>
                        <a:srgbClr val="FFFFFF"/>
                      </a:solidFill>
                      <a:prstDash val="solid"/>
                      <a:round/>
                      <a:headEnd type="none" w="med" len="med"/>
                      <a:tailEnd type="none" w="med" len="med"/>
                    </a:lnT>
                    <a:lnB w="5458" cap="flat" cmpd="sng" algn="ctr">
                      <a:solidFill>
                        <a:srgbClr val="FFFFFF"/>
                      </a:solidFill>
                      <a:prstDash val="solid"/>
                      <a:round/>
                      <a:headEnd type="none" w="med" len="med"/>
                      <a:tailEnd type="none" w="med" len="med"/>
                    </a:lnB>
                    <a:solidFill>
                      <a:srgbClr val="CCD2D8"/>
                    </a:solidFill>
                  </a:tcPr>
                </a:tc>
                <a:extLst>
                  <a:ext uri="{0D108BD9-81ED-4DB2-BD59-A6C34878D82A}">
                    <a16:rowId xmlns:a16="http://schemas.microsoft.com/office/drawing/2014/main" val="3744309745"/>
                  </a:ext>
                </a:extLst>
              </a:tr>
              <a:tr h="361950">
                <a:tc>
                  <a:txBody>
                    <a:bodyPr/>
                    <a:lstStyle/>
                    <a:p>
                      <a:pPr algn="l" fontAlgn="base">
                        <a:lnSpc>
                          <a:spcPts val="2100"/>
                        </a:lnSpc>
                        <a:buNone/>
                      </a:pPr>
                      <a:r>
                        <a:rPr lang="en-US" sz="1800" b="0" i="0">
                          <a:solidFill>
                            <a:srgbClr val="000000"/>
                          </a:solidFill>
                          <a:effectLst/>
                          <a:latin typeface="Segoe UI" panose="020B0502040204020203" pitchFamily="34" charset="0"/>
                        </a:rPr>
                        <a:t>Migration interval​</a:t>
                      </a:r>
                      <a:endParaRPr lang="en-US" b="0" i="0">
                        <a:solidFill>
                          <a:srgbClr val="000000"/>
                        </a:solidFill>
                        <a:effectLst/>
                      </a:endParaRPr>
                    </a:p>
                  </a:txBody>
                  <a:tcPr>
                    <a:lnL w="5458" cap="flat" cmpd="sng" algn="ctr">
                      <a:solidFill>
                        <a:srgbClr val="FFFFFF"/>
                      </a:solidFill>
                      <a:prstDash val="solid"/>
                      <a:round/>
                      <a:headEnd type="none" w="med" len="med"/>
                      <a:tailEnd type="none" w="med" len="med"/>
                    </a:lnL>
                    <a:lnR w="5458" cap="flat" cmpd="sng" algn="ctr">
                      <a:solidFill>
                        <a:srgbClr val="FFFFFF"/>
                      </a:solidFill>
                      <a:prstDash val="solid"/>
                      <a:round/>
                      <a:headEnd type="none" w="med" len="med"/>
                      <a:tailEnd type="none" w="med" len="med"/>
                    </a:lnR>
                    <a:lnT w="5458" cap="flat" cmpd="sng" algn="ctr">
                      <a:solidFill>
                        <a:srgbClr val="FFFFFF"/>
                      </a:solidFill>
                      <a:prstDash val="solid"/>
                      <a:round/>
                      <a:headEnd type="none" w="med" len="med"/>
                      <a:tailEnd type="none" w="med" len="med"/>
                    </a:lnT>
                    <a:lnB w="5458" cap="flat" cmpd="sng" algn="ctr">
                      <a:solidFill>
                        <a:srgbClr val="FFFFFF"/>
                      </a:solidFill>
                      <a:prstDash val="solid"/>
                      <a:round/>
                      <a:headEnd type="none" w="med" len="med"/>
                      <a:tailEnd type="none" w="med" len="med"/>
                    </a:lnB>
                    <a:solidFill>
                      <a:srgbClr val="E7EAED"/>
                    </a:solidFill>
                  </a:tcPr>
                </a:tc>
                <a:tc>
                  <a:txBody>
                    <a:bodyPr/>
                    <a:lstStyle/>
                    <a:p>
                      <a:pPr algn="r" fontAlgn="base">
                        <a:lnSpc>
                          <a:spcPts val="2100"/>
                        </a:lnSpc>
                        <a:buNone/>
                      </a:pPr>
                      <a:r>
                        <a:rPr lang="en-US" sz="1800" b="0" i="0">
                          <a:solidFill>
                            <a:srgbClr val="000000"/>
                          </a:solidFill>
                          <a:effectLst/>
                          <a:latin typeface="Segoe UI" panose="020B0502040204020203" pitchFamily="34" charset="0"/>
                        </a:rPr>
                        <a:t>​10ms​</a:t>
                      </a:r>
                      <a:endParaRPr lang="en-US" b="0" i="0">
                        <a:solidFill>
                          <a:srgbClr val="000000"/>
                        </a:solidFill>
                        <a:effectLst/>
                      </a:endParaRPr>
                    </a:p>
                  </a:txBody>
                  <a:tcPr>
                    <a:lnL w="5458" cap="flat" cmpd="sng" algn="ctr">
                      <a:solidFill>
                        <a:srgbClr val="FFFFFF"/>
                      </a:solidFill>
                      <a:prstDash val="solid"/>
                      <a:round/>
                      <a:headEnd type="none" w="med" len="med"/>
                      <a:tailEnd type="none" w="med" len="med"/>
                    </a:lnL>
                    <a:lnR w="5458" cap="flat" cmpd="sng" algn="ctr">
                      <a:solidFill>
                        <a:srgbClr val="FFFFFF"/>
                      </a:solidFill>
                      <a:prstDash val="solid"/>
                      <a:round/>
                      <a:headEnd type="none" w="med" len="med"/>
                      <a:tailEnd type="none" w="med" len="med"/>
                    </a:lnR>
                    <a:lnT w="5458" cap="flat" cmpd="sng" algn="ctr">
                      <a:solidFill>
                        <a:srgbClr val="FFFFFF"/>
                      </a:solidFill>
                      <a:prstDash val="solid"/>
                      <a:round/>
                      <a:headEnd type="none" w="med" len="med"/>
                      <a:tailEnd type="none" w="med" len="med"/>
                    </a:lnT>
                    <a:lnB w="5458" cap="flat" cmpd="sng" algn="ctr">
                      <a:solidFill>
                        <a:srgbClr val="FFFFFF"/>
                      </a:solidFill>
                      <a:prstDash val="solid"/>
                      <a:round/>
                      <a:headEnd type="none" w="med" len="med"/>
                      <a:tailEnd type="none" w="med" len="med"/>
                    </a:lnB>
                    <a:solidFill>
                      <a:srgbClr val="E7EAED"/>
                    </a:solidFill>
                  </a:tcPr>
                </a:tc>
                <a:extLst>
                  <a:ext uri="{0D108BD9-81ED-4DB2-BD59-A6C34878D82A}">
                    <a16:rowId xmlns:a16="http://schemas.microsoft.com/office/drawing/2014/main" val="60788505"/>
                  </a:ext>
                </a:extLst>
              </a:tr>
              <a:tr h="361950">
                <a:tc>
                  <a:txBody>
                    <a:bodyPr/>
                    <a:lstStyle/>
                    <a:p>
                      <a:pPr algn="l" fontAlgn="base">
                        <a:lnSpc>
                          <a:spcPts val="2100"/>
                        </a:lnSpc>
                        <a:buNone/>
                      </a:pPr>
                      <a:r>
                        <a:rPr lang="en-US" sz="1800" b="0" i="0">
                          <a:solidFill>
                            <a:srgbClr val="000000"/>
                          </a:solidFill>
                          <a:effectLst/>
                          <a:latin typeface="Aptos" panose="020B0004020202020204" pitchFamily="34" charset="0"/>
                        </a:rPr>
                        <a:t>Migration rate​</a:t>
                      </a:r>
                      <a:endParaRPr lang="en-US" b="0" i="0">
                        <a:solidFill>
                          <a:srgbClr val="000000"/>
                        </a:solidFill>
                        <a:effectLst/>
                      </a:endParaRPr>
                    </a:p>
                  </a:txBody>
                  <a:tcPr>
                    <a:lnL w="5458" cap="flat" cmpd="sng" algn="ctr">
                      <a:solidFill>
                        <a:srgbClr val="FFFFFF"/>
                      </a:solidFill>
                      <a:prstDash val="solid"/>
                      <a:round/>
                      <a:headEnd type="none" w="med" len="med"/>
                      <a:tailEnd type="none" w="med" len="med"/>
                    </a:lnL>
                    <a:lnR w="5458" cap="flat" cmpd="sng" algn="ctr">
                      <a:solidFill>
                        <a:srgbClr val="FFFFFF"/>
                      </a:solidFill>
                      <a:prstDash val="solid"/>
                      <a:round/>
                      <a:headEnd type="none" w="med" len="med"/>
                      <a:tailEnd type="none" w="med" len="med"/>
                    </a:lnR>
                    <a:lnT w="5458" cap="flat" cmpd="sng" algn="ctr">
                      <a:solidFill>
                        <a:srgbClr val="FFFFFF"/>
                      </a:solidFill>
                      <a:prstDash val="solid"/>
                      <a:round/>
                      <a:headEnd type="none" w="med" len="med"/>
                      <a:tailEnd type="none" w="med" len="med"/>
                    </a:lnT>
                    <a:lnB w="5458" cap="flat" cmpd="sng" algn="ctr">
                      <a:solidFill>
                        <a:srgbClr val="FFFFFF"/>
                      </a:solidFill>
                      <a:prstDash val="solid"/>
                      <a:round/>
                      <a:headEnd type="none" w="med" len="med"/>
                      <a:tailEnd type="none" w="med" len="med"/>
                    </a:lnB>
                    <a:solidFill>
                      <a:srgbClr val="E7EAED"/>
                    </a:solidFill>
                  </a:tcPr>
                </a:tc>
                <a:tc>
                  <a:txBody>
                    <a:bodyPr/>
                    <a:lstStyle/>
                    <a:p>
                      <a:pPr algn="r" fontAlgn="base">
                        <a:lnSpc>
                          <a:spcPts val="2100"/>
                        </a:lnSpc>
                        <a:buNone/>
                      </a:pPr>
                      <a:r>
                        <a:rPr lang="en-US" sz="1800" b="0" i="0">
                          <a:solidFill>
                            <a:srgbClr val="000000"/>
                          </a:solidFill>
                          <a:effectLst/>
                          <a:latin typeface="Segoe UI" panose="020B0502040204020203" pitchFamily="34" charset="0"/>
                        </a:rPr>
                        <a:t>2 GB/s​</a:t>
                      </a:r>
                      <a:endParaRPr lang="en-US" b="0" i="0">
                        <a:solidFill>
                          <a:srgbClr val="000000"/>
                        </a:solidFill>
                        <a:effectLst/>
                      </a:endParaRPr>
                    </a:p>
                  </a:txBody>
                  <a:tcPr>
                    <a:lnL w="5458" cap="flat" cmpd="sng" algn="ctr">
                      <a:solidFill>
                        <a:srgbClr val="FFFFFF"/>
                      </a:solidFill>
                      <a:prstDash val="solid"/>
                      <a:round/>
                      <a:headEnd type="none" w="med" len="med"/>
                      <a:tailEnd type="none" w="med" len="med"/>
                    </a:lnL>
                    <a:lnR w="5458" cap="flat" cmpd="sng" algn="ctr">
                      <a:solidFill>
                        <a:srgbClr val="FFFFFF"/>
                      </a:solidFill>
                      <a:prstDash val="solid"/>
                      <a:round/>
                      <a:headEnd type="none" w="med" len="med"/>
                      <a:tailEnd type="none" w="med" len="med"/>
                    </a:lnR>
                    <a:lnT w="5458" cap="flat" cmpd="sng" algn="ctr">
                      <a:solidFill>
                        <a:srgbClr val="FFFFFF"/>
                      </a:solidFill>
                      <a:prstDash val="solid"/>
                      <a:round/>
                      <a:headEnd type="none" w="med" len="med"/>
                      <a:tailEnd type="none" w="med" len="med"/>
                    </a:lnT>
                    <a:lnB w="5458" cap="flat" cmpd="sng" algn="ctr">
                      <a:solidFill>
                        <a:srgbClr val="FFFFFF"/>
                      </a:solidFill>
                      <a:prstDash val="solid"/>
                      <a:round/>
                      <a:headEnd type="none" w="med" len="med"/>
                      <a:tailEnd type="none" w="med" len="med"/>
                    </a:lnB>
                    <a:solidFill>
                      <a:srgbClr val="E7EAED"/>
                    </a:solidFill>
                  </a:tcPr>
                </a:tc>
                <a:extLst>
                  <a:ext uri="{0D108BD9-81ED-4DB2-BD59-A6C34878D82A}">
                    <a16:rowId xmlns:a16="http://schemas.microsoft.com/office/drawing/2014/main" val="2716212819"/>
                  </a:ext>
                </a:extLst>
              </a:tr>
              <a:tr h="361950">
                <a:tc>
                  <a:txBody>
                    <a:bodyPr/>
                    <a:lstStyle/>
                    <a:p>
                      <a:pPr algn="l" fontAlgn="base">
                        <a:lnSpc>
                          <a:spcPts val="2100"/>
                        </a:lnSpc>
                        <a:buNone/>
                      </a:pPr>
                      <a:r>
                        <a:rPr lang="en-US" sz="1800" b="0" i="0">
                          <a:solidFill>
                            <a:srgbClr val="000000"/>
                          </a:solidFill>
                          <a:effectLst/>
                          <a:latin typeface="Aptos" panose="020B0004020202020204" pitchFamily="34" charset="0"/>
                        </a:rPr>
                        <a:t>….​</a:t>
                      </a:r>
                      <a:endParaRPr lang="en-US" b="0" i="0">
                        <a:solidFill>
                          <a:srgbClr val="000000"/>
                        </a:solidFill>
                        <a:effectLst/>
                      </a:endParaRPr>
                    </a:p>
                  </a:txBody>
                  <a:tcPr>
                    <a:lnL w="5458" cap="flat" cmpd="sng" algn="ctr">
                      <a:solidFill>
                        <a:srgbClr val="FFFFFF"/>
                      </a:solidFill>
                      <a:prstDash val="solid"/>
                      <a:round/>
                      <a:headEnd type="none" w="med" len="med"/>
                      <a:tailEnd type="none" w="med" len="med"/>
                    </a:lnL>
                    <a:lnR w="5458" cap="flat" cmpd="sng" algn="ctr">
                      <a:solidFill>
                        <a:srgbClr val="FFFFFF"/>
                      </a:solidFill>
                      <a:prstDash val="solid"/>
                      <a:round/>
                      <a:headEnd type="none" w="med" len="med"/>
                      <a:tailEnd type="none" w="med" len="med"/>
                    </a:lnR>
                    <a:lnT w="5458" cap="flat" cmpd="sng" algn="ctr">
                      <a:solidFill>
                        <a:srgbClr val="FFFFFF"/>
                      </a:solidFill>
                      <a:prstDash val="solid"/>
                      <a:round/>
                      <a:headEnd type="none" w="med" len="med"/>
                      <a:tailEnd type="none" w="med" len="med"/>
                    </a:lnT>
                    <a:lnB w="5458" cap="flat" cmpd="sng" algn="ctr">
                      <a:solidFill>
                        <a:srgbClr val="FFFFFF"/>
                      </a:solidFill>
                      <a:prstDash val="solid"/>
                      <a:round/>
                      <a:headEnd type="none" w="med" len="med"/>
                      <a:tailEnd type="none" w="med" len="med"/>
                    </a:lnB>
                    <a:solidFill>
                      <a:srgbClr val="E7EAED"/>
                    </a:solidFill>
                  </a:tcPr>
                </a:tc>
                <a:tc>
                  <a:txBody>
                    <a:bodyPr/>
                    <a:lstStyle/>
                    <a:p>
                      <a:pPr algn="l" fontAlgn="base">
                        <a:lnSpc>
                          <a:spcPts val="2100"/>
                        </a:lnSpc>
                        <a:buNone/>
                      </a:pPr>
                      <a:r>
                        <a:rPr lang="en-US" sz="1800" b="0" i="0">
                          <a:solidFill>
                            <a:srgbClr val="000000"/>
                          </a:solidFill>
                          <a:effectLst/>
                          <a:latin typeface="Segoe UI" panose="020B0502040204020203" pitchFamily="34" charset="0"/>
                        </a:rPr>
                        <a:t>​</a:t>
                      </a:r>
                    </a:p>
                  </a:txBody>
                  <a:tcPr>
                    <a:lnL w="5458" cap="flat" cmpd="sng" algn="ctr">
                      <a:solidFill>
                        <a:srgbClr val="FFFFFF"/>
                      </a:solidFill>
                      <a:prstDash val="solid"/>
                      <a:round/>
                      <a:headEnd type="none" w="med" len="med"/>
                      <a:tailEnd type="none" w="med" len="med"/>
                    </a:lnL>
                    <a:lnR w="5458" cap="flat" cmpd="sng" algn="ctr">
                      <a:solidFill>
                        <a:srgbClr val="FFFFFF"/>
                      </a:solidFill>
                      <a:prstDash val="solid"/>
                      <a:round/>
                      <a:headEnd type="none" w="med" len="med"/>
                      <a:tailEnd type="none" w="med" len="med"/>
                    </a:lnR>
                    <a:lnT w="5458" cap="flat" cmpd="sng" algn="ctr">
                      <a:solidFill>
                        <a:srgbClr val="FFFFFF"/>
                      </a:solidFill>
                      <a:prstDash val="solid"/>
                      <a:round/>
                      <a:headEnd type="none" w="med" len="med"/>
                      <a:tailEnd type="none" w="med" len="med"/>
                    </a:lnT>
                    <a:lnB w="5458" cap="flat" cmpd="sng" algn="ctr">
                      <a:solidFill>
                        <a:srgbClr val="FFFFFF"/>
                      </a:solidFill>
                      <a:prstDash val="solid"/>
                      <a:round/>
                      <a:headEnd type="none" w="med" len="med"/>
                      <a:tailEnd type="none" w="med" len="med"/>
                    </a:lnB>
                    <a:solidFill>
                      <a:srgbClr val="E7EAED"/>
                    </a:solidFill>
                  </a:tcPr>
                </a:tc>
                <a:extLst>
                  <a:ext uri="{0D108BD9-81ED-4DB2-BD59-A6C34878D82A}">
                    <a16:rowId xmlns:a16="http://schemas.microsoft.com/office/drawing/2014/main" val="2425996756"/>
                  </a:ext>
                </a:extLst>
              </a:tr>
            </a:tbl>
          </a:graphicData>
        </a:graphic>
      </p:graphicFrame>
      <p:sp>
        <p:nvSpPr>
          <p:cNvPr id="9" name="Rectangle 1">
            <a:extLst>
              <a:ext uri="{FF2B5EF4-FFF2-40B4-BE49-F238E27FC236}">
                <a16:creationId xmlns:a16="http://schemas.microsoft.com/office/drawing/2014/main" id="{AB4C32D6-C912-3250-7019-8CF6C92C65A7}"/>
              </a:ext>
            </a:extLst>
          </p:cNvPr>
          <p:cNvSpPr>
            <a:spLocks noChangeArrowheads="1"/>
          </p:cNvSpPr>
          <p:nvPr/>
        </p:nvSpPr>
        <p:spPr bwMode="auto">
          <a:xfrm>
            <a:off x="4376738" y="27352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 name="TextBox 9">
            <a:extLst>
              <a:ext uri="{FF2B5EF4-FFF2-40B4-BE49-F238E27FC236}">
                <a16:creationId xmlns:a16="http://schemas.microsoft.com/office/drawing/2014/main" id="{CC41B5A5-2B6C-A1C4-472B-65ACFAC35E0E}"/>
              </a:ext>
            </a:extLst>
          </p:cNvPr>
          <p:cNvSpPr txBox="1"/>
          <p:nvPr/>
        </p:nvSpPr>
        <p:spPr>
          <a:xfrm>
            <a:off x="6137573" y="2735263"/>
            <a:ext cx="5453930" cy="851297"/>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txBody>
          <a:bodyPr wrap="square" rtlCol="0">
            <a:spAutoFit/>
          </a:bodyPr>
          <a:lstStyle/>
          <a:p>
            <a:pPr algn="ctr"/>
            <a:r>
              <a:rPr lang="en-IN" sz="2200">
                <a:latin typeface="Segoe UI" panose="020B0502040204020203" pitchFamily="34" charset="0"/>
                <a:cs typeface="Segoe UI" panose="020B0502040204020203" pitchFamily="34" charset="0"/>
              </a:rPr>
              <a:t>Current systems: Rigid heuristics with </a:t>
            </a:r>
            <a:r>
              <a:rPr lang="en-IN" sz="2200" b="1">
                <a:solidFill>
                  <a:srgbClr val="C00000"/>
                </a:solidFill>
                <a:latin typeface="Segoe UI" panose="020B0502040204020203" pitchFamily="34" charset="0"/>
                <a:cs typeface="Segoe UI" panose="020B0502040204020203" pitchFamily="34" charset="0"/>
              </a:rPr>
              <a:t>pre-configured</a:t>
            </a:r>
            <a:r>
              <a:rPr lang="en-IN" sz="2200" b="1">
                <a:latin typeface="Segoe UI" panose="020B0502040204020203" pitchFamily="34" charset="0"/>
                <a:cs typeface="Segoe UI" panose="020B0502040204020203" pitchFamily="34" charset="0"/>
              </a:rPr>
              <a:t> </a:t>
            </a:r>
            <a:r>
              <a:rPr lang="en-IN" sz="2200" b="1">
                <a:solidFill>
                  <a:srgbClr val="C00000"/>
                </a:solidFill>
                <a:latin typeface="Segoe UI" panose="020B0502040204020203" pitchFamily="34" charset="0"/>
                <a:cs typeface="Segoe UI" panose="020B0502040204020203" pitchFamily="34" charset="0"/>
              </a:rPr>
              <a:t>static</a:t>
            </a:r>
            <a:r>
              <a:rPr lang="en-IN" sz="2200" b="1">
                <a:latin typeface="Segoe UI" panose="020B0502040204020203" pitchFamily="34" charset="0"/>
                <a:cs typeface="Segoe UI" panose="020B0502040204020203" pitchFamily="34" charset="0"/>
              </a:rPr>
              <a:t> </a:t>
            </a:r>
            <a:r>
              <a:rPr lang="en-IN" sz="2200">
                <a:latin typeface="Segoe UI" panose="020B0502040204020203" pitchFamily="34" charset="0"/>
                <a:cs typeface="Segoe UI" panose="020B0502040204020203" pitchFamily="34" charset="0"/>
              </a:rPr>
              <a:t>thresholds</a:t>
            </a:r>
          </a:p>
        </p:txBody>
      </p:sp>
      <p:sp>
        <p:nvSpPr>
          <p:cNvPr id="3" name="TextBox 2">
            <a:extLst>
              <a:ext uri="{FF2B5EF4-FFF2-40B4-BE49-F238E27FC236}">
                <a16:creationId xmlns:a16="http://schemas.microsoft.com/office/drawing/2014/main" id="{296B2D56-DE4C-F793-1B7F-A1259E39739D}"/>
              </a:ext>
            </a:extLst>
          </p:cNvPr>
          <p:cNvSpPr txBox="1"/>
          <p:nvPr/>
        </p:nvSpPr>
        <p:spPr>
          <a:xfrm>
            <a:off x="0" y="6492240"/>
            <a:ext cx="1188720" cy="365760"/>
          </a:xfrm>
          <a:prstGeom prst="rect">
            <a:avLst/>
          </a:prstGeom>
          <a:solidFill>
            <a:schemeClr val="bg1">
              <a:lumMod val="85000"/>
            </a:schemeClr>
          </a:solidFill>
        </p:spPr>
        <p:txBody>
          <a:bodyPr wrap="square" lIns="91440" tIns="45720" rIns="91440" bIns="45720" rtlCol="0" anchor="t">
            <a:spAutoFit/>
          </a:bodyPr>
          <a:lstStyle/>
          <a:p>
            <a:r>
              <a:rPr lang="en-US">
                <a:latin typeface="Segoe UI"/>
                <a:cs typeface="Segoe UI"/>
              </a:rPr>
              <a:t>Overview</a:t>
            </a:r>
            <a:endParaRPr lang="en-US"/>
          </a:p>
        </p:txBody>
      </p:sp>
    </p:spTree>
    <p:extLst>
      <p:ext uri="{BB962C8B-B14F-4D97-AF65-F5344CB8AC3E}">
        <p14:creationId xmlns:p14="http://schemas.microsoft.com/office/powerpoint/2010/main" val="418573502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a:extLst>
              <a:ext uri="{FF2B5EF4-FFF2-40B4-BE49-F238E27FC236}">
                <a16:creationId xmlns:a16="http://schemas.microsoft.com/office/drawing/2014/main" id="{F1DE4FAB-2909-8937-BA69-6D7EC5DB27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5087" y="1885311"/>
            <a:ext cx="3244940" cy="3238552"/>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A table with numbers and a number in red and blue&#10;&#10;Description automatically generated">
            <a:extLst>
              <a:ext uri="{FF2B5EF4-FFF2-40B4-BE49-F238E27FC236}">
                <a16:creationId xmlns:a16="http://schemas.microsoft.com/office/drawing/2014/main" id="{814F9ED1-57CD-017A-713E-B3C283195A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20549" y="1890093"/>
            <a:ext cx="3244940" cy="323855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E716A99-4A3A-0AAF-9EDC-C54A21532211}"/>
              </a:ext>
            </a:extLst>
          </p:cNvPr>
          <p:cNvSpPr>
            <a:spLocks noGrp="1"/>
          </p:cNvSpPr>
          <p:nvPr>
            <p:ph type="title"/>
          </p:nvPr>
        </p:nvSpPr>
        <p:spPr/>
        <p:txBody>
          <a:bodyPr/>
          <a:lstStyle/>
          <a:p>
            <a:r>
              <a:rPr lang="en-US"/>
              <a:t>Importance of parameter values</a:t>
            </a:r>
          </a:p>
        </p:txBody>
      </p:sp>
      <p:sp>
        <p:nvSpPr>
          <p:cNvPr id="4" name="TextBox 3">
            <a:extLst>
              <a:ext uri="{FF2B5EF4-FFF2-40B4-BE49-F238E27FC236}">
                <a16:creationId xmlns:a16="http://schemas.microsoft.com/office/drawing/2014/main" id="{CD188B85-FA1D-2ABE-C98A-F16E76AF922A}"/>
              </a:ext>
            </a:extLst>
          </p:cNvPr>
          <p:cNvSpPr txBox="1"/>
          <p:nvPr/>
        </p:nvSpPr>
        <p:spPr>
          <a:xfrm>
            <a:off x="2265345" y="5262641"/>
            <a:ext cx="7211333" cy="369332"/>
          </a:xfrm>
          <a:prstGeom prst="rect">
            <a:avLst/>
          </a:prstGeom>
          <a:noFill/>
        </p:spPr>
        <p:txBody>
          <a:bodyPr wrap="none" lIns="91440" tIns="45720" rIns="91440" bIns="45720" rtlCol="0" anchor="t">
            <a:spAutoFit/>
          </a:bodyPr>
          <a:lstStyle/>
          <a:p>
            <a:r>
              <a:rPr lang="en-IN">
                <a:latin typeface="Segoe UI"/>
                <a:cs typeface="Segoe UI"/>
              </a:rPr>
              <a:t>Number in each box shows runtime in seconds. Lower (blue) is better.</a:t>
            </a:r>
            <a:endParaRPr lang="en-US">
              <a:latin typeface="Segoe UI"/>
              <a:cs typeface="Segoe UI"/>
            </a:endParaRPr>
          </a:p>
        </p:txBody>
      </p:sp>
      <p:sp>
        <p:nvSpPr>
          <p:cNvPr id="5" name="TextBox 15">
            <a:extLst>
              <a:ext uri="{FF2B5EF4-FFF2-40B4-BE49-F238E27FC236}">
                <a16:creationId xmlns:a16="http://schemas.microsoft.com/office/drawing/2014/main" id="{076A015E-1ADF-B3E9-F077-4E33D08880AD}"/>
              </a:ext>
            </a:extLst>
          </p:cNvPr>
          <p:cNvSpPr txBox="1"/>
          <p:nvPr/>
        </p:nvSpPr>
        <p:spPr>
          <a:xfrm>
            <a:off x="1236630" y="6495632"/>
            <a:ext cx="10729710" cy="30777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0" i="0">
                <a:solidFill>
                  <a:srgbClr val="222222"/>
                </a:solidFill>
                <a:effectLst/>
                <a:latin typeface="Segoe UI Light" panose="020B0502040204020203" pitchFamily="34" charset="0"/>
                <a:cs typeface="Segoe UI Light" panose="020B0502040204020203" pitchFamily="34" charset="0"/>
              </a:rPr>
              <a:t>[1] Raybuck A., et al. "</a:t>
            </a:r>
            <a:r>
              <a:rPr lang="en-US" sz="1400" b="0" i="0" err="1">
                <a:solidFill>
                  <a:srgbClr val="222222"/>
                </a:solidFill>
                <a:effectLst/>
                <a:latin typeface="Segoe UI Light" panose="020B0502040204020203" pitchFamily="34" charset="0"/>
                <a:cs typeface="Segoe UI Light" panose="020B0502040204020203" pitchFamily="34" charset="0"/>
              </a:rPr>
              <a:t>Hemem</a:t>
            </a:r>
            <a:r>
              <a:rPr lang="en-US" sz="1400" b="0" i="0">
                <a:solidFill>
                  <a:srgbClr val="222222"/>
                </a:solidFill>
                <a:effectLst/>
                <a:latin typeface="Segoe UI Light" panose="020B0502040204020203" pitchFamily="34" charset="0"/>
                <a:cs typeface="Segoe UI Light" panose="020B0502040204020203" pitchFamily="34" charset="0"/>
              </a:rPr>
              <a:t>: Scalable tiered memory management for big data applications and real NVM“ at SOSP 2021.</a:t>
            </a:r>
            <a:endParaRPr lang="en-US" sz="1400">
              <a:latin typeface="Segoe UI Light" panose="020B0502040204020203" pitchFamily="34" charset="0"/>
              <a:cs typeface="Segoe UI Light" panose="020B0502040204020203" pitchFamily="34" charset="0"/>
            </a:endParaRPr>
          </a:p>
        </p:txBody>
      </p:sp>
      <p:sp>
        <p:nvSpPr>
          <p:cNvPr id="7" name="TextBox 6">
            <a:extLst>
              <a:ext uri="{FF2B5EF4-FFF2-40B4-BE49-F238E27FC236}">
                <a16:creationId xmlns:a16="http://schemas.microsoft.com/office/drawing/2014/main" id="{1396D03A-FA98-D6B5-E11C-5BE23DF643B4}"/>
              </a:ext>
            </a:extLst>
          </p:cNvPr>
          <p:cNvSpPr txBox="1"/>
          <p:nvPr/>
        </p:nvSpPr>
        <p:spPr>
          <a:xfrm>
            <a:off x="4949389" y="1493100"/>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Segoe UI"/>
                <a:cs typeface="Segoe UI"/>
              </a:rPr>
              <a:t>Default values</a:t>
            </a:r>
          </a:p>
        </p:txBody>
      </p:sp>
      <p:cxnSp>
        <p:nvCxnSpPr>
          <p:cNvPr id="8" name="Straight Arrow Connector 7">
            <a:extLst>
              <a:ext uri="{FF2B5EF4-FFF2-40B4-BE49-F238E27FC236}">
                <a16:creationId xmlns:a16="http://schemas.microsoft.com/office/drawing/2014/main" id="{556348C5-9272-FAAB-110F-B9DD41BCFE3A}"/>
              </a:ext>
            </a:extLst>
          </p:cNvPr>
          <p:cNvCxnSpPr>
            <a:cxnSpLocks/>
          </p:cNvCxnSpPr>
          <p:nvPr/>
        </p:nvCxnSpPr>
        <p:spPr>
          <a:xfrm>
            <a:off x="6320989" y="2046798"/>
            <a:ext cx="1921818" cy="1275044"/>
          </a:xfrm>
          <a:prstGeom prst="straightConnector1">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834AC66A-7FFE-7018-5119-9638454489CB}"/>
              </a:ext>
            </a:extLst>
          </p:cNvPr>
          <p:cNvSpPr txBox="1"/>
          <p:nvPr/>
        </p:nvSpPr>
        <p:spPr>
          <a:xfrm>
            <a:off x="5204053" y="4601571"/>
            <a:ext cx="168694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Segoe UI"/>
                <a:cs typeface="Segoe UI"/>
              </a:rPr>
              <a:t>Best values</a:t>
            </a:r>
          </a:p>
        </p:txBody>
      </p:sp>
      <p:sp>
        <p:nvSpPr>
          <p:cNvPr id="9" name="Rectangle 8">
            <a:extLst>
              <a:ext uri="{FF2B5EF4-FFF2-40B4-BE49-F238E27FC236}">
                <a16:creationId xmlns:a16="http://schemas.microsoft.com/office/drawing/2014/main" id="{B2263975-9D18-DA60-1303-36C9290444D4}"/>
              </a:ext>
            </a:extLst>
          </p:cNvPr>
          <p:cNvSpPr/>
          <p:nvPr/>
        </p:nvSpPr>
        <p:spPr>
          <a:xfrm>
            <a:off x="8713734" y="4262270"/>
            <a:ext cx="359833" cy="301144"/>
          </a:xfrm>
          <a:prstGeom prst="rect">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B58991F2-3106-0EB4-41D2-C004B7BDD79C}"/>
              </a:ext>
            </a:extLst>
          </p:cNvPr>
          <p:cNvCxnSpPr>
            <a:cxnSpLocks/>
            <a:stCxn id="10" idx="3"/>
            <a:endCxn id="9" idx="1"/>
          </p:cNvCxnSpPr>
          <p:nvPr/>
        </p:nvCxnSpPr>
        <p:spPr>
          <a:xfrm flipV="1">
            <a:off x="6890994" y="4412842"/>
            <a:ext cx="1822740" cy="419562"/>
          </a:xfrm>
          <a:prstGeom prst="straightConnector1">
            <a:avLst/>
          </a:prstGeom>
          <a:ln w="28575">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383EDAEF-E9B2-4EC6-ED46-97270FAEE188}"/>
              </a:ext>
            </a:extLst>
          </p:cNvPr>
          <p:cNvCxnSpPr>
            <a:cxnSpLocks/>
          </p:cNvCxnSpPr>
          <p:nvPr/>
        </p:nvCxnSpPr>
        <p:spPr>
          <a:xfrm flipH="1">
            <a:off x="3927423" y="2045400"/>
            <a:ext cx="1943589" cy="1276442"/>
          </a:xfrm>
          <a:prstGeom prst="straightConnector1">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0" name="Rectangle 19">
            <a:extLst>
              <a:ext uri="{FF2B5EF4-FFF2-40B4-BE49-F238E27FC236}">
                <a16:creationId xmlns:a16="http://schemas.microsoft.com/office/drawing/2014/main" id="{51AFE759-764D-DF12-01AE-3EAEAE1C66D2}"/>
              </a:ext>
            </a:extLst>
          </p:cNvPr>
          <p:cNvSpPr/>
          <p:nvPr/>
        </p:nvSpPr>
        <p:spPr>
          <a:xfrm>
            <a:off x="2551590" y="3543300"/>
            <a:ext cx="458712" cy="342204"/>
          </a:xfrm>
          <a:prstGeom prst="rect">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B7A98667-6086-95A4-DC85-2E68C5FAD964}"/>
              </a:ext>
            </a:extLst>
          </p:cNvPr>
          <p:cNvCxnSpPr>
            <a:cxnSpLocks/>
            <a:stCxn id="10" idx="1"/>
            <a:endCxn id="20" idx="3"/>
          </p:cNvCxnSpPr>
          <p:nvPr/>
        </p:nvCxnSpPr>
        <p:spPr>
          <a:xfrm flipH="1" flipV="1">
            <a:off x="3010302" y="3714402"/>
            <a:ext cx="2193751" cy="1118002"/>
          </a:xfrm>
          <a:prstGeom prst="straightConnector1">
            <a:avLst/>
          </a:prstGeom>
          <a:ln w="28575">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6" name="Slide Number Placeholder 5">
            <a:extLst>
              <a:ext uri="{FF2B5EF4-FFF2-40B4-BE49-F238E27FC236}">
                <a16:creationId xmlns:a16="http://schemas.microsoft.com/office/drawing/2014/main" id="{041CF044-AF26-01EA-E469-B91FA71B36C6}"/>
              </a:ext>
            </a:extLst>
          </p:cNvPr>
          <p:cNvSpPr>
            <a:spLocks noGrp="1"/>
          </p:cNvSpPr>
          <p:nvPr>
            <p:ph type="sldNum" sz="quarter" idx="4"/>
          </p:nvPr>
        </p:nvSpPr>
        <p:spPr>
          <a:xfrm>
            <a:off x="8610600" y="6356350"/>
            <a:ext cx="2743200" cy="365125"/>
          </a:xfrm>
          <a:prstGeom prst="rect">
            <a:avLst/>
          </a:prstGeom>
        </p:spPr>
        <p:txBody>
          <a:bodyPr anchor="ctr"/>
          <a:lstStyle>
            <a:defPPr>
              <a:defRPr lang="en-US"/>
            </a:defPPr>
            <a:lvl1pPr marL="0" algn="r" defTabSz="914400" rtl="0" eaLnBrk="1" latinLnBrk="0" hangingPunct="1">
              <a:defRPr sz="1200" kern="1200">
                <a:solidFill>
                  <a:schemeClr val="tx1">
                    <a:lumMod val="50000"/>
                    <a:lumOff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mtClean="0"/>
              <a:pPr/>
              <a:t>8</a:t>
            </a:fld>
            <a:endParaRPr lang="en-US"/>
          </a:p>
        </p:txBody>
      </p:sp>
      <p:sp>
        <p:nvSpPr>
          <p:cNvPr id="3" name="TextBox 2">
            <a:extLst>
              <a:ext uri="{FF2B5EF4-FFF2-40B4-BE49-F238E27FC236}">
                <a16:creationId xmlns:a16="http://schemas.microsoft.com/office/drawing/2014/main" id="{5953EC33-A811-9393-B69F-0CE1A3A60A79}"/>
              </a:ext>
            </a:extLst>
          </p:cNvPr>
          <p:cNvSpPr txBox="1"/>
          <p:nvPr/>
        </p:nvSpPr>
        <p:spPr>
          <a:xfrm>
            <a:off x="0" y="6492240"/>
            <a:ext cx="1188720" cy="365760"/>
          </a:xfrm>
          <a:prstGeom prst="rect">
            <a:avLst/>
          </a:prstGeom>
          <a:solidFill>
            <a:schemeClr val="bg1">
              <a:lumMod val="85000"/>
            </a:schemeClr>
          </a:solidFill>
        </p:spPr>
        <p:txBody>
          <a:bodyPr wrap="square" lIns="91440" tIns="45720" rIns="91440" bIns="45720" rtlCol="0" anchor="t">
            <a:spAutoFit/>
          </a:bodyPr>
          <a:lstStyle/>
          <a:p>
            <a:r>
              <a:rPr lang="en-US">
                <a:latin typeface="Segoe UI"/>
                <a:cs typeface="Segoe UI"/>
              </a:rPr>
              <a:t>Overview</a:t>
            </a:r>
            <a:endParaRPr lang="en-US"/>
          </a:p>
        </p:txBody>
      </p:sp>
      <p:sp>
        <p:nvSpPr>
          <p:cNvPr id="15" name="TextBox 14">
            <a:extLst>
              <a:ext uri="{FF2B5EF4-FFF2-40B4-BE49-F238E27FC236}">
                <a16:creationId xmlns:a16="http://schemas.microsoft.com/office/drawing/2014/main" id="{FCC639AB-AC6A-E44E-D829-FCC418220481}"/>
              </a:ext>
            </a:extLst>
          </p:cNvPr>
          <p:cNvSpPr txBox="1"/>
          <p:nvPr/>
        </p:nvSpPr>
        <p:spPr>
          <a:xfrm>
            <a:off x="2062357" y="5241474"/>
            <a:ext cx="7833510" cy="476726"/>
          </a:xfrm>
          <a:prstGeom prst="roundRect">
            <a:avLst/>
          </a:prstGeom>
          <a:solidFill>
            <a:schemeClr val="accent4">
              <a:lumMod val="20000"/>
              <a:lumOff val="80000"/>
            </a:schemeClr>
          </a:solidFill>
          <a:ln>
            <a:noFill/>
          </a:ln>
          <a:effectLst>
            <a:outerShdw blurRad="50800" dist="38100" dir="2700000" algn="tl" rotWithShape="0">
              <a:prstClr val="black">
                <a:alpha val="40000"/>
              </a:prstClr>
            </a:outerShdw>
          </a:effectLst>
        </p:spPr>
        <p:txBody>
          <a:bodyPr wrap="square" rtlCol="0">
            <a:spAutoFit/>
          </a:bodyPr>
          <a:lstStyle/>
          <a:p>
            <a:pPr algn="ctr"/>
            <a:r>
              <a:rPr lang="en-US" sz="2200">
                <a:latin typeface="Segoe UI" panose="020B0502040204020203" pitchFamily="34" charset="0"/>
                <a:cs typeface="Segoe UI" panose="020B0502040204020203" pitchFamily="34" charset="0"/>
              </a:rPr>
              <a:t>Insight #1: </a:t>
            </a:r>
            <a:r>
              <a:rPr lang="en-US" sz="2200" b="0" i="0" u="none" strike="noStrike">
                <a:solidFill>
                  <a:srgbClr val="000000"/>
                </a:solidFill>
                <a:effectLst/>
                <a:latin typeface="Segoe UI" panose="020B0502040204020203" pitchFamily="34" charset="0"/>
              </a:rPr>
              <a:t>Applications are </a:t>
            </a:r>
            <a:r>
              <a:rPr lang="en-US" sz="2200" b="1" i="0" u="none" strike="noStrike">
                <a:solidFill>
                  <a:srgbClr val="000000"/>
                </a:solidFill>
                <a:effectLst/>
                <a:latin typeface="Segoe UI" panose="020B0502040204020203" pitchFamily="34" charset="0"/>
              </a:rPr>
              <a:t>sensitive</a:t>
            </a:r>
            <a:r>
              <a:rPr lang="en-US" sz="2200" b="0" i="0" u="none" strike="noStrike">
                <a:solidFill>
                  <a:srgbClr val="000000"/>
                </a:solidFill>
                <a:effectLst/>
                <a:latin typeface="Segoe UI" panose="020B0502040204020203" pitchFamily="34" charset="0"/>
              </a:rPr>
              <a:t> to parameter values</a:t>
            </a:r>
            <a:r>
              <a:rPr lang="en-IN" sz="2200" b="0" i="0">
                <a:effectLst/>
                <a:latin typeface="Segoe UI" panose="020B0502040204020203" pitchFamily="34" charset="0"/>
              </a:rPr>
              <a:t>​</a:t>
            </a:r>
            <a:endParaRPr lang="en-IN" sz="2200" b="0" i="0">
              <a:effectLst/>
            </a:endParaRPr>
          </a:p>
        </p:txBody>
      </p:sp>
      <p:sp>
        <p:nvSpPr>
          <p:cNvPr id="18" name="TextBox 17">
            <a:extLst>
              <a:ext uri="{FF2B5EF4-FFF2-40B4-BE49-F238E27FC236}">
                <a16:creationId xmlns:a16="http://schemas.microsoft.com/office/drawing/2014/main" id="{3A9F92B6-51EC-553F-BAF8-20CDEF193E6D}"/>
              </a:ext>
            </a:extLst>
          </p:cNvPr>
          <p:cNvSpPr txBox="1"/>
          <p:nvPr/>
        </p:nvSpPr>
        <p:spPr>
          <a:xfrm>
            <a:off x="1239538" y="5879624"/>
            <a:ext cx="9483812" cy="476726"/>
          </a:xfrm>
          <a:prstGeom prst="roundRect">
            <a:avLst/>
          </a:prstGeom>
          <a:solidFill>
            <a:schemeClr val="accent4">
              <a:lumMod val="20000"/>
              <a:lumOff val="80000"/>
            </a:schemeClr>
          </a:solidFill>
          <a:ln>
            <a:noFill/>
          </a:ln>
          <a:effectLst>
            <a:outerShdw blurRad="50800" dist="38100" dir="2700000" algn="tl" rotWithShape="0">
              <a:prstClr val="black">
                <a:alpha val="40000"/>
              </a:prstClr>
            </a:outerShdw>
          </a:effectLst>
        </p:spPr>
        <p:txBody>
          <a:bodyPr wrap="square" rtlCol="0">
            <a:spAutoFit/>
          </a:bodyPr>
          <a:lstStyle/>
          <a:p>
            <a:pPr algn="ctr"/>
            <a:r>
              <a:rPr lang="en-US" sz="2200">
                <a:latin typeface="Segoe UI" panose="020B0502040204020203" pitchFamily="34" charset="0"/>
                <a:cs typeface="Segoe UI" panose="020B0502040204020203" pitchFamily="34" charset="0"/>
              </a:rPr>
              <a:t>Insight #2: Different applications have different best parameter values</a:t>
            </a:r>
            <a:r>
              <a:rPr lang="en-IN" sz="2200">
                <a:latin typeface="Segoe UI" panose="020B0502040204020203" pitchFamily="34" charset="0"/>
                <a:cs typeface="Segoe UI" panose="020B0502040204020203" pitchFamily="34" charset="0"/>
              </a:rPr>
              <a:t>​</a:t>
            </a:r>
          </a:p>
        </p:txBody>
      </p:sp>
    </p:spTree>
    <p:extLst>
      <p:ext uri="{BB962C8B-B14F-4D97-AF65-F5344CB8AC3E}">
        <p14:creationId xmlns:p14="http://schemas.microsoft.com/office/powerpoint/2010/main" val="3973420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0" grpId="0"/>
      <p:bldP spid="9" grpId="0" animBg="1"/>
      <p:bldP spid="20" grpId="0" animBg="1"/>
      <p:bldP spid="15" grpId="0" animBg="1"/>
      <p:bldP spid="18" grpId="0" animBg="1"/>
    </p:bldLst>
  </p:timing>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E7D17-D146-B071-9E26-D44E5C0AF9F6}"/>
              </a:ext>
            </a:extLst>
          </p:cNvPr>
          <p:cNvSpPr>
            <a:spLocks noGrp="1"/>
          </p:cNvSpPr>
          <p:nvPr>
            <p:ph type="title"/>
          </p:nvPr>
        </p:nvSpPr>
        <p:spPr/>
        <p:txBody>
          <a:bodyPr/>
          <a:lstStyle/>
          <a:p>
            <a:r>
              <a:rPr lang="en-US"/>
              <a:t>Our work</a:t>
            </a:r>
          </a:p>
        </p:txBody>
      </p:sp>
      <p:sp>
        <p:nvSpPr>
          <p:cNvPr id="4" name="TextBox 3">
            <a:extLst>
              <a:ext uri="{FF2B5EF4-FFF2-40B4-BE49-F238E27FC236}">
                <a16:creationId xmlns:a16="http://schemas.microsoft.com/office/drawing/2014/main" id="{FD7988D3-A25D-0627-21D3-B50818750AA0}"/>
              </a:ext>
            </a:extLst>
          </p:cNvPr>
          <p:cNvSpPr txBox="1"/>
          <p:nvPr/>
        </p:nvSpPr>
        <p:spPr>
          <a:xfrm>
            <a:off x="0" y="6492240"/>
            <a:ext cx="1188720" cy="365760"/>
          </a:xfrm>
          <a:prstGeom prst="rect">
            <a:avLst/>
          </a:prstGeom>
          <a:solidFill>
            <a:schemeClr val="bg1">
              <a:lumMod val="85000"/>
            </a:schemeClr>
          </a:solidFill>
        </p:spPr>
        <p:txBody>
          <a:bodyPr wrap="square" lIns="91440" tIns="45720" rIns="91440" bIns="45720" rtlCol="0" anchor="t">
            <a:spAutoFit/>
          </a:bodyPr>
          <a:lstStyle/>
          <a:p>
            <a:r>
              <a:rPr lang="en-US">
                <a:latin typeface="Segoe UI"/>
                <a:cs typeface="Segoe UI"/>
              </a:rPr>
              <a:t>Overview</a:t>
            </a:r>
            <a:endParaRPr lang="en-US"/>
          </a:p>
        </p:txBody>
      </p:sp>
      <p:sp>
        <p:nvSpPr>
          <p:cNvPr id="6" name="Content Placeholder 2">
            <a:extLst>
              <a:ext uri="{FF2B5EF4-FFF2-40B4-BE49-F238E27FC236}">
                <a16:creationId xmlns:a16="http://schemas.microsoft.com/office/drawing/2014/main" id="{4B1E073A-5F1E-ACD5-1247-A6DC6F0BAEAA}"/>
              </a:ext>
            </a:extLst>
          </p:cNvPr>
          <p:cNvSpPr>
            <a:spLocks noGrp="1"/>
          </p:cNvSpPr>
          <p:nvPr>
            <p:ph idx="1"/>
          </p:nvPr>
        </p:nvSpPr>
        <p:spPr>
          <a:xfrm>
            <a:off x="838200" y="1825625"/>
            <a:ext cx="10515600" cy="4351338"/>
          </a:xfrm>
        </p:spPr>
        <p:txBody>
          <a:bodyPr vert="horz" lIns="91440" tIns="45720" rIns="91440" bIns="45720" rtlCol="0" anchor="t">
            <a:normAutofit/>
          </a:bodyPr>
          <a:lstStyle/>
          <a:p>
            <a:r>
              <a:rPr lang="en-US" b="1">
                <a:latin typeface="Segoe UI"/>
                <a:cs typeface="Segoe UI"/>
              </a:rPr>
              <a:t>Goal</a:t>
            </a:r>
            <a:r>
              <a:rPr lang="en-US">
                <a:latin typeface="Segoe UI"/>
                <a:cs typeface="Segoe UI"/>
              </a:rPr>
              <a:t>: Understand role of </a:t>
            </a:r>
            <a:r>
              <a:rPr lang="en-US">
                <a:solidFill>
                  <a:srgbClr val="C00000"/>
                </a:solidFill>
                <a:latin typeface="Segoe UI"/>
                <a:cs typeface="Segoe UI"/>
              </a:rPr>
              <a:t>parameters </a:t>
            </a:r>
            <a:r>
              <a:rPr lang="en-US">
                <a:latin typeface="Segoe UI"/>
                <a:cs typeface="Segoe UI"/>
              </a:rPr>
              <a:t>in tiering systems</a:t>
            </a:r>
          </a:p>
          <a:p>
            <a:endParaRPr lang="en-US"/>
          </a:p>
          <a:p>
            <a:r>
              <a:rPr lang="en-US" b="1">
                <a:latin typeface="Segoe UI"/>
                <a:cs typeface="Segoe UI"/>
              </a:rPr>
              <a:t>Approach</a:t>
            </a:r>
            <a:r>
              <a:rPr lang="en-US">
                <a:latin typeface="Segoe UI"/>
                <a:cs typeface="Segoe UI"/>
              </a:rPr>
              <a:t>: Identify </a:t>
            </a:r>
            <a:r>
              <a:rPr lang="en-US" i="1">
                <a:latin typeface="Segoe UI"/>
                <a:cs typeface="Segoe UI"/>
              </a:rPr>
              <a:t>best </a:t>
            </a:r>
            <a:r>
              <a:rPr lang="en-US">
                <a:latin typeface="Segoe UI"/>
                <a:cs typeface="Segoe UI"/>
              </a:rPr>
              <a:t>parameter values and </a:t>
            </a:r>
            <a:r>
              <a:rPr lang="en-US">
                <a:solidFill>
                  <a:srgbClr val="C00000"/>
                </a:solidFill>
                <a:latin typeface="Segoe UI"/>
                <a:cs typeface="Segoe UI"/>
              </a:rPr>
              <a:t>analyze </a:t>
            </a:r>
            <a:r>
              <a:rPr lang="en-US">
                <a:latin typeface="Segoe UI"/>
                <a:cs typeface="Segoe UI"/>
              </a:rPr>
              <a:t>differences in tiering decisions</a:t>
            </a:r>
          </a:p>
          <a:p>
            <a:endParaRPr lang="en-US"/>
          </a:p>
          <a:p>
            <a:r>
              <a:rPr lang="en-US">
                <a:latin typeface="Segoe UI"/>
                <a:cs typeface="Segoe UI"/>
              </a:rPr>
              <a:t>Tuning existing tiering parameters provides up to </a:t>
            </a:r>
            <a:r>
              <a:rPr lang="en-US" b="1">
                <a:latin typeface="Segoe UI"/>
                <a:cs typeface="Segoe UI"/>
              </a:rPr>
              <a:t>2x</a:t>
            </a:r>
            <a:r>
              <a:rPr lang="en-US">
                <a:latin typeface="Segoe UI"/>
                <a:cs typeface="Segoe UI"/>
              </a:rPr>
              <a:t> benefit!</a:t>
            </a:r>
          </a:p>
          <a:p>
            <a:endParaRPr lang="en-US"/>
          </a:p>
          <a:p>
            <a:endParaRPr lang="en-US"/>
          </a:p>
        </p:txBody>
      </p:sp>
      <p:sp>
        <p:nvSpPr>
          <p:cNvPr id="8" name="Slide Number Placeholder 5">
            <a:extLst>
              <a:ext uri="{FF2B5EF4-FFF2-40B4-BE49-F238E27FC236}">
                <a16:creationId xmlns:a16="http://schemas.microsoft.com/office/drawing/2014/main" id="{CB5F9B66-7275-4A68-AD96-8E004C60D62B}"/>
              </a:ext>
            </a:extLst>
          </p:cNvPr>
          <p:cNvSpPr txBox="1">
            <a:spLocks/>
          </p:cNvSpPr>
          <p:nvPr/>
        </p:nvSpPr>
        <p:spPr>
          <a:xfrm>
            <a:off x="8610600" y="6356350"/>
            <a:ext cx="2743200" cy="365125"/>
          </a:xfrm>
          <a:prstGeom prst="rect">
            <a:avLst/>
          </a:prstGeom>
        </p:spPr>
        <p:txBody>
          <a:bodyPr anchor="ctr"/>
          <a:lstStyle>
            <a:defPPr>
              <a:defRPr lang="en-US"/>
            </a:defPPr>
            <a:lvl1pPr marL="0" algn="r" defTabSz="914400" rtl="0" eaLnBrk="1" latinLnBrk="0" hangingPunct="1">
              <a:defRPr sz="1200" kern="1200">
                <a:solidFill>
                  <a:schemeClr val="tx1">
                    <a:lumMod val="50000"/>
                    <a:lumOff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mtClean="0"/>
              <a:pPr/>
              <a:t>9</a:t>
            </a:fld>
            <a:endParaRPr lang="en-US"/>
          </a:p>
        </p:txBody>
      </p:sp>
    </p:spTree>
    <p:extLst>
      <p:ext uri="{BB962C8B-B14F-4D97-AF65-F5344CB8AC3E}">
        <p14:creationId xmlns:p14="http://schemas.microsoft.com/office/powerpoint/2010/main" val="3868518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34</Slides>
  <Notes>8</Notes>
  <HiddenSlides>1</HiddenSlide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Striking the Right Chord: Parameter Tuning in Memory Tiering Systems</vt:lpstr>
      <vt:lpstr>Memory: A critical datacenter resource</vt:lpstr>
      <vt:lpstr>Memory: A critical datacenter resource</vt:lpstr>
      <vt:lpstr>Cost-effective scaling: Tiering</vt:lpstr>
      <vt:lpstr>Software-managed Memory Tiering</vt:lpstr>
      <vt:lpstr>Software-managed Memory Tiering</vt:lpstr>
      <vt:lpstr>Software-managed Memory Tiering</vt:lpstr>
      <vt:lpstr>Importance of parameter values</vt:lpstr>
      <vt:lpstr>Our work</vt:lpstr>
      <vt:lpstr>Outline</vt:lpstr>
      <vt:lpstr>Software-managed Memory Tiering</vt:lpstr>
      <vt:lpstr>Existing systems</vt:lpstr>
      <vt:lpstr>Reliance on static parameters</vt:lpstr>
      <vt:lpstr>Parameter value importance</vt:lpstr>
      <vt:lpstr>Parameter tuning study</vt:lpstr>
      <vt:lpstr>Tuning methodology</vt:lpstr>
      <vt:lpstr>Tuning methodology</vt:lpstr>
      <vt:lpstr>Performance benefits</vt:lpstr>
      <vt:lpstr>Performance benefits</vt:lpstr>
      <vt:lpstr>Performance benefits</vt:lpstr>
      <vt:lpstr>Performance benefits</vt:lpstr>
      <vt:lpstr>PowerPoint Presentation</vt:lpstr>
      <vt:lpstr>PowerPoint Presentation</vt:lpstr>
      <vt:lpstr>Factors affecting tuned values</vt:lpstr>
      <vt:lpstr>Factors affecting tuned values</vt:lpstr>
      <vt:lpstr>Factors affecting tuned values</vt:lpstr>
      <vt:lpstr>Factors affecting tuned values</vt:lpstr>
      <vt:lpstr>Factors affecting tuned values</vt:lpstr>
      <vt:lpstr>Factors affecting tuned values</vt:lpstr>
      <vt:lpstr>Tuning necessary but not sufficient</vt:lpstr>
      <vt:lpstr>Tuning necessary but not sufficient</vt:lpstr>
      <vt:lpstr>Tuning necessary but not sufficient</vt:lpstr>
      <vt:lpstr>Conclusion</vt:lpstr>
      <vt:lpstr>Tuning at different memory ratios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revision>9</cp:revision>
  <dcterms:created xsi:type="dcterms:W3CDTF">2025-10-07T16:10:35Z</dcterms:created>
  <dcterms:modified xsi:type="dcterms:W3CDTF">2025-11-25T02:39:39Z</dcterms:modified>
</cp:coreProperties>
</file>